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
      <p:font typeface="Poppi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0b67deb6d_0_20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0b67deb6d_0_20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Directions:</a:t>
            </a:r>
            <a:endParaRPr/>
          </a:p>
          <a:p>
            <a:pPr indent="-298450" lvl="0" marL="457200" rtl="0" algn="l">
              <a:spcBef>
                <a:spcPts val="0"/>
              </a:spcBef>
              <a:spcAft>
                <a:spcPts val="0"/>
              </a:spcAft>
              <a:buSzPts val="1100"/>
              <a:buChar char="-"/>
            </a:pPr>
            <a:r>
              <a:rPr lang="en"/>
              <a:t>Challenge participants to establish a SMART goal as their “finish line moment” – this is their ultimate end goal. </a:t>
            </a:r>
            <a:endParaRPr/>
          </a:p>
          <a:p>
            <a:pPr indent="-298450" lvl="1" marL="914400" rtl="0" algn="l">
              <a:spcBef>
                <a:spcPts val="0"/>
              </a:spcBef>
              <a:spcAft>
                <a:spcPts val="0"/>
              </a:spcAft>
              <a:buSzPts val="1100"/>
              <a:buChar char="-"/>
            </a:pPr>
            <a:r>
              <a:rPr lang="en"/>
              <a:t>Ex. I want to earn As on my Report Card</a:t>
            </a:r>
            <a:endParaRPr/>
          </a:p>
          <a:p>
            <a:pPr indent="-298450" lvl="0" marL="457200" rtl="0" algn="l">
              <a:spcBef>
                <a:spcPts val="0"/>
              </a:spcBef>
              <a:spcAft>
                <a:spcPts val="0"/>
              </a:spcAft>
              <a:buSzPts val="1100"/>
              <a:buChar char="-"/>
            </a:pPr>
            <a:r>
              <a:rPr lang="en"/>
              <a:t>Ask participants to think backwards about what it might look like for them to get to their “finish line.” What steps might they need to take to achieve that end goal?</a:t>
            </a:r>
            <a:endParaRPr/>
          </a:p>
          <a:p>
            <a:pPr indent="-298450" lvl="1" marL="914400" rtl="0" algn="l">
              <a:spcBef>
                <a:spcPts val="0"/>
              </a:spcBef>
              <a:spcAft>
                <a:spcPts val="0"/>
              </a:spcAft>
              <a:buSzPts val="1100"/>
              <a:buChar char="-"/>
            </a:pPr>
            <a:r>
              <a:rPr lang="en"/>
              <a:t>Ex. Attend school daily, complete HW on time, practice new study techniques, self-advocate when they need assistance</a:t>
            </a:r>
            <a:endParaRPr/>
          </a:p>
          <a:p>
            <a:pPr indent="-298450" lvl="0" marL="457200" rtl="0" algn="l">
              <a:spcBef>
                <a:spcPts val="0"/>
              </a:spcBef>
              <a:spcAft>
                <a:spcPts val="0"/>
              </a:spcAft>
              <a:buSzPts val="1100"/>
              <a:buChar char="-"/>
            </a:pPr>
            <a:r>
              <a:rPr lang="en"/>
              <a:t>Participants should add </a:t>
            </a:r>
            <a:r>
              <a:rPr lang="en"/>
              <a:t>each</a:t>
            </a:r>
            <a:r>
              <a:rPr lang="en"/>
              <a:t> “smaller goal” to the mile markers on the Marathon time line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d37f542d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d37f542d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0b67deb6d_0_1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0b67deb6d_0_1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50000"/>
          </a:blip>
          <a:srcRect b="9238" l="0" r="66340" t="9075"/>
          <a:stretch/>
        </p:blipFill>
        <p:spPr>
          <a:xfrm>
            <a:off x="-13849" y="548801"/>
            <a:ext cx="1008861" cy="1918350"/>
          </a:xfrm>
          <a:prstGeom prst="rect">
            <a:avLst/>
          </a:prstGeom>
          <a:noFill/>
          <a:ln>
            <a:noFill/>
          </a:ln>
        </p:spPr>
      </p:pic>
      <p:pic>
        <p:nvPicPr>
          <p:cNvPr id="55" name="Google Shape;55;p13"/>
          <p:cNvPicPr preferRelativeResize="0"/>
          <p:nvPr/>
        </p:nvPicPr>
        <p:blipFill rotWithShape="1">
          <a:blip r:embed="rId3">
            <a:alphaModFix amt="50000"/>
          </a:blip>
          <a:srcRect b="18161" l="32517" r="5389" t="28689"/>
          <a:stretch/>
        </p:blipFill>
        <p:spPr>
          <a:xfrm>
            <a:off x="7355638" y="548812"/>
            <a:ext cx="1784475" cy="1467775"/>
          </a:xfrm>
          <a:prstGeom prst="rect">
            <a:avLst/>
          </a:prstGeom>
          <a:noFill/>
          <a:ln>
            <a:noFill/>
          </a:ln>
        </p:spPr>
      </p:pic>
      <p:sp>
        <p:nvSpPr>
          <p:cNvPr id="56" name="Google Shape;56;p13"/>
          <p:cNvSpPr txBox="1"/>
          <p:nvPr/>
        </p:nvSpPr>
        <p:spPr>
          <a:xfrm>
            <a:off x="3358100" y="4466400"/>
            <a:ext cx="56829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600">
                <a:solidFill>
                  <a:srgbClr val="478FAA"/>
                </a:solidFill>
                <a:latin typeface="Poppins"/>
                <a:ea typeface="Poppins"/>
                <a:cs typeface="Poppins"/>
                <a:sym typeface="Poppins"/>
              </a:rPr>
              <a:t>The Goal Setting Marathon: </a:t>
            </a:r>
            <a:endParaRPr b="1" sz="1600">
              <a:solidFill>
                <a:srgbClr val="478FAA"/>
              </a:solidFill>
              <a:latin typeface="Poppins"/>
              <a:ea typeface="Poppins"/>
              <a:cs typeface="Poppins"/>
              <a:sym typeface="Poppins"/>
            </a:endParaRPr>
          </a:p>
          <a:p>
            <a:pPr indent="0" lvl="0" marL="0" rtl="0" algn="r">
              <a:spcBef>
                <a:spcPts val="0"/>
              </a:spcBef>
              <a:spcAft>
                <a:spcPts val="0"/>
              </a:spcAft>
              <a:buNone/>
            </a:pPr>
            <a:r>
              <a:rPr lang="en" sz="1600">
                <a:solidFill>
                  <a:srgbClr val="478FAA"/>
                </a:solidFill>
                <a:latin typeface="Poppins"/>
                <a:ea typeface="Poppins"/>
                <a:cs typeface="Poppins"/>
                <a:sym typeface="Poppins"/>
              </a:rPr>
              <a:t>Visualizing Your Starting Point</a:t>
            </a:r>
            <a:endParaRPr sz="1600">
              <a:solidFill>
                <a:srgbClr val="478FAA"/>
              </a:solidFill>
              <a:latin typeface="Poppins"/>
              <a:ea typeface="Poppins"/>
              <a:cs typeface="Poppins"/>
              <a:sym typeface="Poppins"/>
            </a:endParaRPr>
          </a:p>
        </p:txBody>
      </p:sp>
      <p:sp>
        <p:nvSpPr>
          <p:cNvPr id="57" name="Google Shape;57;p13"/>
          <p:cNvSpPr/>
          <p:nvPr/>
        </p:nvSpPr>
        <p:spPr>
          <a:xfrm>
            <a:off x="5735304" y="2467150"/>
            <a:ext cx="3305700" cy="669000"/>
          </a:xfrm>
          <a:prstGeom prst="chevron">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oppins"/>
                <a:ea typeface="Poppins"/>
                <a:cs typeface="Poppins"/>
                <a:sym typeface="Poppins"/>
              </a:rPr>
              <a:t>Finish</a:t>
            </a:r>
            <a:endParaRPr>
              <a:solidFill>
                <a:schemeClr val="dk1"/>
              </a:solidFill>
              <a:latin typeface="Poppins"/>
              <a:ea typeface="Poppins"/>
              <a:cs typeface="Poppins"/>
              <a:sym typeface="Poppins"/>
            </a:endParaRPr>
          </a:p>
        </p:txBody>
      </p:sp>
      <p:sp>
        <p:nvSpPr>
          <p:cNvPr id="58" name="Google Shape;58;p13"/>
          <p:cNvSpPr/>
          <p:nvPr/>
        </p:nvSpPr>
        <p:spPr>
          <a:xfrm>
            <a:off x="102988" y="2467364"/>
            <a:ext cx="3546900" cy="669000"/>
          </a:xfrm>
          <a:prstGeom prst="homePlate">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oppins"/>
                <a:ea typeface="Poppins"/>
                <a:cs typeface="Poppins"/>
                <a:sym typeface="Poppins"/>
              </a:rPr>
              <a:t>Start</a:t>
            </a:r>
            <a:r>
              <a:rPr lang="en">
                <a:solidFill>
                  <a:schemeClr val="dk1"/>
                </a:solidFill>
                <a:latin typeface="Poppins"/>
                <a:ea typeface="Poppins"/>
                <a:cs typeface="Poppins"/>
                <a:sym typeface="Poppins"/>
              </a:rPr>
              <a:t> </a:t>
            </a:r>
            <a:endParaRPr>
              <a:solidFill>
                <a:schemeClr val="dk1"/>
              </a:solidFill>
              <a:latin typeface="Poppins"/>
              <a:ea typeface="Poppins"/>
              <a:cs typeface="Poppins"/>
              <a:sym typeface="Poppins"/>
            </a:endParaRPr>
          </a:p>
        </p:txBody>
      </p:sp>
      <p:sp>
        <p:nvSpPr>
          <p:cNvPr id="59" name="Google Shape;59;p13"/>
          <p:cNvSpPr/>
          <p:nvPr/>
        </p:nvSpPr>
        <p:spPr>
          <a:xfrm>
            <a:off x="3047192" y="2467150"/>
            <a:ext cx="3305700" cy="669000"/>
          </a:xfrm>
          <a:prstGeom prst="chevron">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to</a:t>
            </a:r>
            <a:endParaRPr>
              <a:solidFill>
                <a:schemeClr val="dk1"/>
              </a:solidFill>
              <a:latin typeface="Roboto"/>
              <a:ea typeface="Roboto"/>
              <a:cs typeface="Roboto"/>
              <a:sym typeface="Roboto"/>
            </a:endParaRPr>
          </a:p>
        </p:txBody>
      </p:sp>
      <p:pic>
        <p:nvPicPr>
          <p:cNvPr id="60" name="Google Shape;60;p13"/>
          <p:cNvPicPr preferRelativeResize="0"/>
          <p:nvPr/>
        </p:nvPicPr>
        <p:blipFill rotWithShape="1">
          <a:blip r:embed="rId4">
            <a:alphaModFix amt="80000"/>
          </a:blip>
          <a:srcRect b="5642" l="0" r="0" t="0"/>
          <a:stretch/>
        </p:blipFill>
        <p:spPr>
          <a:xfrm>
            <a:off x="7355650" y="782687"/>
            <a:ext cx="1784450" cy="1789075"/>
          </a:xfrm>
          <a:prstGeom prst="rect">
            <a:avLst/>
          </a:prstGeom>
          <a:noFill/>
          <a:ln>
            <a:noFill/>
          </a:ln>
        </p:spPr>
      </p:pic>
      <p:pic>
        <p:nvPicPr>
          <p:cNvPr id="61" name="Google Shape;61;p13"/>
          <p:cNvPicPr preferRelativeResize="0"/>
          <p:nvPr/>
        </p:nvPicPr>
        <p:blipFill>
          <a:blip r:embed="rId5">
            <a:alphaModFix amt="70000"/>
          </a:blip>
          <a:stretch>
            <a:fillRect/>
          </a:stretch>
        </p:blipFill>
        <p:spPr>
          <a:xfrm>
            <a:off x="571799" y="1254914"/>
            <a:ext cx="1051675" cy="1212236"/>
          </a:xfrm>
          <a:prstGeom prst="rect">
            <a:avLst/>
          </a:prstGeom>
          <a:noFill/>
          <a:ln>
            <a:noFill/>
          </a:ln>
        </p:spPr>
      </p:pic>
      <p:pic>
        <p:nvPicPr>
          <p:cNvPr id="62" name="Google Shape;62;p13"/>
          <p:cNvPicPr preferRelativeResize="0"/>
          <p:nvPr/>
        </p:nvPicPr>
        <p:blipFill rotWithShape="1">
          <a:blip r:embed="rId6">
            <a:alphaModFix amt="80000"/>
          </a:blip>
          <a:srcRect b="43939" l="0" r="47816" t="0"/>
          <a:stretch/>
        </p:blipFill>
        <p:spPr>
          <a:xfrm>
            <a:off x="2187675" y="497250"/>
            <a:ext cx="1462225" cy="1570875"/>
          </a:xfrm>
          <a:prstGeom prst="rect">
            <a:avLst/>
          </a:prstGeom>
          <a:noFill/>
          <a:ln>
            <a:noFill/>
          </a:ln>
        </p:spPr>
      </p:pic>
      <p:pic>
        <p:nvPicPr>
          <p:cNvPr id="63" name="Google Shape;63;p13"/>
          <p:cNvPicPr preferRelativeResize="0"/>
          <p:nvPr/>
        </p:nvPicPr>
        <p:blipFill>
          <a:blip r:embed="rId7">
            <a:alphaModFix amt="80000"/>
          </a:blip>
          <a:stretch>
            <a:fillRect/>
          </a:stretch>
        </p:blipFill>
        <p:spPr>
          <a:xfrm>
            <a:off x="3186125" y="1055975"/>
            <a:ext cx="1610100" cy="1610100"/>
          </a:xfrm>
          <a:prstGeom prst="rect">
            <a:avLst/>
          </a:prstGeom>
          <a:noFill/>
          <a:ln>
            <a:noFill/>
          </a:ln>
        </p:spPr>
      </p:pic>
      <p:pic>
        <p:nvPicPr>
          <p:cNvPr id="64" name="Google Shape;64;p13"/>
          <p:cNvPicPr preferRelativeResize="0"/>
          <p:nvPr/>
        </p:nvPicPr>
        <p:blipFill>
          <a:blip r:embed="rId8">
            <a:alphaModFix amt="80000"/>
          </a:blip>
          <a:stretch>
            <a:fillRect/>
          </a:stretch>
        </p:blipFill>
        <p:spPr>
          <a:xfrm>
            <a:off x="3529988" y="3025900"/>
            <a:ext cx="2084013" cy="1212225"/>
          </a:xfrm>
          <a:prstGeom prst="rect">
            <a:avLst/>
          </a:prstGeom>
          <a:noFill/>
          <a:ln>
            <a:noFill/>
          </a:ln>
        </p:spPr>
      </p:pic>
      <p:pic>
        <p:nvPicPr>
          <p:cNvPr id="65" name="Google Shape;65;p13"/>
          <p:cNvPicPr preferRelativeResize="0"/>
          <p:nvPr/>
        </p:nvPicPr>
        <p:blipFill>
          <a:blip r:embed="rId9">
            <a:alphaModFix amt="90000"/>
          </a:blip>
          <a:stretch>
            <a:fillRect/>
          </a:stretch>
        </p:blipFill>
        <p:spPr>
          <a:xfrm>
            <a:off x="5307325" y="2130128"/>
            <a:ext cx="1784450" cy="1343497"/>
          </a:xfrm>
          <a:prstGeom prst="rect">
            <a:avLst/>
          </a:prstGeom>
          <a:noFill/>
          <a:ln>
            <a:noFill/>
          </a:ln>
        </p:spPr>
      </p:pic>
      <p:pic>
        <p:nvPicPr>
          <p:cNvPr id="66" name="Google Shape;66;p13"/>
          <p:cNvPicPr preferRelativeResize="0"/>
          <p:nvPr/>
        </p:nvPicPr>
        <p:blipFill>
          <a:blip r:embed="rId10">
            <a:alphaModFix/>
          </a:blip>
          <a:stretch>
            <a:fillRect/>
          </a:stretch>
        </p:blipFill>
        <p:spPr>
          <a:xfrm>
            <a:off x="292575" y="126125"/>
            <a:ext cx="1610111" cy="56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4"/>
          <p:cNvPicPr preferRelativeResize="0"/>
          <p:nvPr/>
        </p:nvPicPr>
        <p:blipFill rotWithShape="1">
          <a:blip r:embed="rId3">
            <a:alphaModFix amt="50000"/>
          </a:blip>
          <a:srcRect b="9238" l="0" r="66340" t="9075"/>
          <a:stretch/>
        </p:blipFill>
        <p:spPr>
          <a:xfrm>
            <a:off x="-13862" y="678087"/>
            <a:ext cx="940900" cy="1789050"/>
          </a:xfrm>
          <a:prstGeom prst="rect">
            <a:avLst/>
          </a:prstGeom>
          <a:noFill/>
          <a:ln>
            <a:noFill/>
          </a:ln>
        </p:spPr>
      </p:pic>
      <p:pic>
        <p:nvPicPr>
          <p:cNvPr id="72" name="Google Shape;72;p14"/>
          <p:cNvPicPr preferRelativeResize="0"/>
          <p:nvPr/>
        </p:nvPicPr>
        <p:blipFill>
          <a:blip r:embed="rId4">
            <a:alphaModFix amt="50000"/>
          </a:blip>
          <a:stretch>
            <a:fillRect/>
          </a:stretch>
        </p:blipFill>
        <p:spPr>
          <a:xfrm rot="1143080">
            <a:off x="728275" y="1571225"/>
            <a:ext cx="1254075" cy="1085625"/>
          </a:xfrm>
          <a:prstGeom prst="rect">
            <a:avLst/>
          </a:prstGeom>
          <a:noFill/>
          <a:ln>
            <a:noFill/>
          </a:ln>
        </p:spPr>
      </p:pic>
      <p:pic>
        <p:nvPicPr>
          <p:cNvPr id="73" name="Google Shape;73;p14"/>
          <p:cNvPicPr preferRelativeResize="0"/>
          <p:nvPr/>
        </p:nvPicPr>
        <p:blipFill rotWithShape="1">
          <a:blip r:embed="rId3">
            <a:alphaModFix amt="50000"/>
          </a:blip>
          <a:srcRect b="18161" l="32517" r="5389" t="28689"/>
          <a:stretch/>
        </p:blipFill>
        <p:spPr>
          <a:xfrm>
            <a:off x="7373388" y="1035075"/>
            <a:ext cx="1784475" cy="1467775"/>
          </a:xfrm>
          <a:prstGeom prst="rect">
            <a:avLst/>
          </a:prstGeom>
          <a:noFill/>
          <a:ln>
            <a:noFill/>
          </a:ln>
        </p:spPr>
      </p:pic>
      <p:sp>
        <p:nvSpPr>
          <p:cNvPr id="74" name="Google Shape;74;p14"/>
          <p:cNvSpPr/>
          <p:nvPr/>
        </p:nvSpPr>
        <p:spPr>
          <a:xfrm flipH="1" rot="-9643842">
            <a:off x="555424" y="2507853"/>
            <a:ext cx="1446326" cy="86585"/>
          </a:xfrm>
          <a:prstGeom prst="roundRect">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rot="9643842">
            <a:off x="1858806" y="2507853"/>
            <a:ext cx="1446326" cy="86585"/>
          </a:xfrm>
          <a:prstGeom prst="roundRect">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flipH="1" rot="-9643842">
            <a:off x="3177520" y="2507853"/>
            <a:ext cx="1446326" cy="86585"/>
          </a:xfrm>
          <a:prstGeom prst="roundRect">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rot="9643842">
            <a:off x="4480901" y="2507853"/>
            <a:ext cx="1446326" cy="86585"/>
          </a:xfrm>
          <a:prstGeom prst="roundRect">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flipH="1" rot="-9643842">
            <a:off x="5794368" y="2507853"/>
            <a:ext cx="1446326" cy="86585"/>
          </a:xfrm>
          <a:prstGeom prst="roundRect">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14"/>
          <p:cNvGrpSpPr/>
          <p:nvPr/>
        </p:nvGrpSpPr>
        <p:grpSpPr>
          <a:xfrm rot="10800000">
            <a:off x="4760146" y="642383"/>
            <a:ext cx="2182836" cy="1860472"/>
            <a:chOff x="2683803" y="2543425"/>
            <a:chExt cx="1712700" cy="1230715"/>
          </a:xfrm>
        </p:grpSpPr>
        <p:sp>
          <p:nvSpPr>
            <p:cNvPr id="80" name="Google Shape;80;p14"/>
            <p:cNvSpPr txBox="1"/>
            <p:nvPr/>
          </p:nvSpPr>
          <p:spPr>
            <a:xfrm rot="10800000">
              <a:off x="3191705" y="2737212"/>
              <a:ext cx="696900" cy="2760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900">
                  <a:solidFill>
                    <a:schemeClr val="dk1"/>
                  </a:solidFill>
                  <a:latin typeface="Poppins"/>
                  <a:ea typeface="Poppins"/>
                  <a:cs typeface="Poppins"/>
                  <a:sym typeface="Poppins"/>
                </a:rPr>
                <a:t>Mile 4</a:t>
              </a:r>
              <a:endParaRPr b="1" sz="900">
                <a:solidFill>
                  <a:schemeClr val="dk1"/>
                </a:solidFill>
                <a:latin typeface="Poppins"/>
                <a:ea typeface="Poppins"/>
                <a:cs typeface="Poppins"/>
                <a:sym typeface="Poppins"/>
              </a:endParaRPr>
            </a:p>
          </p:txBody>
        </p:sp>
        <p:sp>
          <p:nvSpPr>
            <p:cNvPr id="81" name="Google Shape;81;p14"/>
            <p:cNvSpPr/>
            <p:nvPr/>
          </p:nvSpPr>
          <p:spPr>
            <a:xfrm rot="-1789476">
              <a:off x="3457142" y="2572699"/>
              <a:ext cx="160451" cy="160451"/>
            </a:xfrm>
            <a:prstGeom prst="ellipse">
              <a:avLst/>
            </a:prstGeom>
            <a:solidFill>
              <a:srgbClr val="D5ECE9"/>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82" name="Google Shape;82;p14"/>
            <p:cNvSpPr/>
            <p:nvPr/>
          </p:nvSpPr>
          <p:spPr>
            <a:xfrm>
              <a:off x="2683803" y="3070640"/>
              <a:ext cx="1712700" cy="703500"/>
            </a:xfrm>
            <a:prstGeom prst="roundRect">
              <a:avLst>
                <a:gd fmla="val 4485"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83" name="Google Shape;83;p14"/>
            <p:cNvSpPr txBox="1"/>
            <p:nvPr/>
          </p:nvSpPr>
          <p:spPr>
            <a:xfrm rot="10800000">
              <a:off x="2728053" y="3107840"/>
              <a:ext cx="1624200" cy="6246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chemeClr val="dk1"/>
                  </a:solidFill>
                  <a:latin typeface="Poppins"/>
                  <a:ea typeface="Poppins"/>
                  <a:cs typeface="Poppins"/>
                  <a:sym typeface="Poppins"/>
                </a:rPr>
                <a:t>1 more mile…</a:t>
              </a:r>
              <a:endParaRPr sz="900">
                <a:solidFill>
                  <a:schemeClr val="dk1"/>
                </a:solidFill>
                <a:latin typeface="Poppins"/>
                <a:ea typeface="Poppins"/>
                <a:cs typeface="Poppins"/>
                <a:sym typeface="Poppins"/>
              </a:endParaRPr>
            </a:p>
          </p:txBody>
        </p:sp>
        <p:sp>
          <p:nvSpPr>
            <p:cNvPr id="84" name="Google Shape;84;p14"/>
            <p:cNvSpPr/>
            <p:nvPr/>
          </p:nvSpPr>
          <p:spPr>
            <a:xfrm>
              <a:off x="3495153" y="3005991"/>
              <a:ext cx="90000" cy="67500"/>
            </a:xfrm>
            <a:prstGeom prst="triangle">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grpSp>
      <p:grpSp>
        <p:nvGrpSpPr>
          <p:cNvPr id="85" name="Google Shape;85;p14"/>
          <p:cNvGrpSpPr/>
          <p:nvPr/>
        </p:nvGrpSpPr>
        <p:grpSpPr>
          <a:xfrm rot="10800000">
            <a:off x="2146911" y="642383"/>
            <a:ext cx="2182836" cy="1860472"/>
            <a:chOff x="4734203" y="2543425"/>
            <a:chExt cx="1712700" cy="1230715"/>
          </a:xfrm>
        </p:grpSpPr>
        <p:sp>
          <p:nvSpPr>
            <p:cNvPr id="86" name="Google Shape;86;p14"/>
            <p:cNvSpPr/>
            <p:nvPr/>
          </p:nvSpPr>
          <p:spPr>
            <a:xfrm rot="-1789476">
              <a:off x="5510320" y="2572699"/>
              <a:ext cx="160451" cy="160451"/>
            </a:xfrm>
            <a:prstGeom prst="ellipse">
              <a:avLst/>
            </a:prstGeom>
            <a:solidFill>
              <a:srgbClr val="B7D6E1"/>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87" name="Google Shape;87;p14"/>
            <p:cNvSpPr txBox="1"/>
            <p:nvPr/>
          </p:nvSpPr>
          <p:spPr>
            <a:xfrm rot="10800000">
              <a:off x="5234191" y="2737212"/>
              <a:ext cx="696900" cy="2760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900">
                  <a:solidFill>
                    <a:schemeClr val="dk1"/>
                  </a:solidFill>
                  <a:latin typeface="Poppins"/>
                  <a:ea typeface="Poppins"/>
                  <a:cs typeface="Poppins"/>
                  <a:sym typeface="Poppins"/>
                </a:rPr>
                <a:t>Mile 2</a:t>
              </a:r>
              <a:endParaRPr b="1" sz="900">
                <a:solidFill>
                  <a:schemeClr val="dk1"/>
                </a:solidFill>
                <a:latin typeface="Poppins"/>
                <a:ea typeface="Poppins"/>
                <a:cs typeface="Poppins"/>
                <a:sym typeface="Poppins"/>
              </a:endParaRPr>
            </a:p>
          </p:txBody>
        </p:sp>
        <p:sp>
          <p:nvSpPr>
            <p:cNvPr id="88" name="Google Shape;88;p14"/>
            <p:cNvSpPr/>
            <p:nvPr/>
          </p:nvSpPr>
          <p:spPr>
            <a:xfrm>
              <a:off x="4734203" y="3070640"/>
              <a:ext cx="1712700" cy="703500"/>
            </a:xfrm>
            <a:prstGeom prst="roundRect">
              <a:avLst>
                <a:gd fmla="val 4485"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89" name="Google Shape;89;p14"/>
            <p:cNvSpPr txBox="1"/>
            <p:nvPr/>
          </p:nvSpPr>
          <p:spPr>
            <a:xfrm rot="10800000">
              <a:off x="4778453" y="3107840"/>
              <a:ext cx="1624200" cy="6246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chemeClr val="dk1"/>
                  </a:solidFill>
                  <a:latin typeface="Poppins"/>
                  <a:ea typeface="Poppins"/>
                  <a:cs typeface="Poppins"/>
                  <a:sym typeface="Poppins"/>
                </a:rPr>
                <a:t>Halfway there…</a:t>
              </a:r>
              <a:endParaRPr sz="900">
                <a:solidFill>
                  <a:schemeClr val="dk1"/>
                </a:solidFill>
                <a:latin typeface="Poppins"/>
                <a:ea typeface="Poppins"/>
                <a:cs typeface="Poppins"/>
                <a:sym typeface="Poppins"/>
              </a:endParaRPr>
            </a:p>
          </p:txBody>
        </p:sp>
        <p:sp>
          <p:nvSpPr>
            <p:cNvPr id="90" name="Google Shape;90;p14"/>
            <p:cNvSpPr/>
            <p:nvPr/>
          </p:nvSpPr>
          <p:spPr>
            <a:xfrm>
              <a:off x="5545553" y="3005991"/>
              <a:ext cx="90000" cy="67500"/>
            </a:xfrm>
            <a:prstGeom prst="triangle">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grpSp>
      <p:sp>
        <p:nvSpPr>
          <p:cNvPr id="91" name="Google Shape;91;p14"/>
          <p:cNvSpPr/>
          <p:nvPr/>
        </p:nvSpPr>
        <p:spPr>
          <a:xfrm rot="9643842">
            <a:off x="7097749" y="2507853"/>
            <a:ext cx="1446326" cy="86585"/>
          </a:xfrm>
          <a:prstGeom prst="roundRect">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4"/>
          <p:cNvGrpSpPr/>
          <p:nvPr/>
        </p:nvGrpSpPr>
        <p:grpSpPr>
          <a:xfrm rot="10800000">
            <a:off x="6088111" y="2616387"/>
            <a:ext cx="2182836" cy="1884717"/>
            <a:chOff x="1641853" y="1221570"/>
            <a:chExt cx="1712700" cy="1246754"/>
          </a:xfrm>
        </p:grpSpPr>
        <p:sp>
          <p:nvSpPr>
            <p:cNvPr id="93" name="Google Shape;93;p14"/>
            <p:cNvSpPr/>
            <p:nvPr/>
          </p:nvSpPr>
          <p:spPr>
            <a:xfrm>
              <a:off x="1641853" y="1221570"/>
              <a:ext cx="1712700" cy="703500"/>
            </a:xfrm>
            <a:prstGeom prst="roundRect">
              <a:avLst>
                <a:gd fmla="val 4485"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94" name="Google Shape;94;p14"/>
            <p:cNvSpPr txBox="1"/>
            <p:nvPr/>
          </p:nvSpPr>
          <p:spPr>
            <a:xfrm rot="10800000">
              <a:off x="2148922" y="1986924"/>
              <a:ext cx="696900" cy="276000"/>
            </a:xfrm>
            <a:prstGeom prst="rect">
              <a:avLst/>
            </a:prstGeom>
            <a:solidFill>
              <a:srgbClr val="7FC2BB"/>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900">
                  <a:solidFill>
                    <a:schemeClr val="dk1"/>
                  </a:solidFill>
                  <a:latin typeface="Poppins"/>
                  <a:ea typeface="Poppins"/>
                  <a:cs typeface="Poppins"/>
                  <a:sym typeface="Poppins"/>
                </a:rPr>
                <a:t>Finish Line</a:t>
              </a:r>
              <a:endParaRPr b="1" sz="900">
                <a:solidFill>
                  <a:schemeClr val="dk1"/>
                </a:solidFill>
                <a:latin typeface="Poppins"/>
                <a:ea typeface="Poppins"/>
                <a:cs typeface="Poppins"/>
                <a:sym typeface="Poppins"/>
              </a:endParaRPr>
            </a:p>
          </p:txBody>
        </p:sp>
        <p:sp>
          <p:nvSpPr>
            <p:cNvPr id="95" name="Google Shape;95;p14"/>
            <p:cNvSpPr/>
            <p:nvPr/>
          </p:nvSpPr>
          <p:spPr>
            <a:xfrm rot="10800000">
              <a:off x="2453178" y="1920663"/>
              <a:ext cx="90000" cy="67500"/>
            </a:xfrm>
            <a:prstGeom prst="triangle">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96" name="Google Shape;96;p14"/>
            <p:cNvSpPr txBox="1"/>
            <p:nvPr/>
          </p:nvSpPr>
          <p:spPr>
            <a:xfrm rot="10800000">
              <a:off x="1686103" y="1258770"/>
              <a:ext cx="1624200" cy="624600"/>
            </a:xfrm>
            <a:prstGeom prst="rect">
              <a:avLst/>
            </a:prstGeom>
            <a:solidFill>
              <a:srgbClr val="7FC2BB"/>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chemeClr val="dk1"/>
                  </a:solidFill>
                  <a:latin typeface="Poppins"/>
                  <a:ea typeface="Poppins"/>
                  <a:cs typeface="Poppins"/>
                  <a:sym typeface="Poppins"/>
                </a:rPr>
                <a:t>What is your ultimate finish line moment?</a:t>
              </a:r>
              <a:endParaRPr sz="900">
                <a:solidFill>
                  <a:schemeClr val="dk1"/>
                </a:solidFill>
                <a:latin typeface="Poppins"/>
                <a:ea typeface="Poppins"/>
                <a:cs typeface="Poppins"/>
                <a:sym typeface="Poppins"/>
              </a:endParaRPr>
            </a:p>
          </p:txBody>
        </p:sp>
        <p:sp>
          <p:nvSpPr>
            <p:cNvPr id="97" name="Google Shape;97;p14"/>
            <p:cNvSpPr/>
            <p:nvPr/>
          </p:nvSpPr>
          <p:spPr>
            <a:xfrm rot="-1789476">
              <a:off x="2415143" y="2278597"/>
              <a:ext cx="160451" cy="160451"/>
            </a:xfrm>
            <a:prstGeom prst="ellipse">
              <a:avLst/>
            </a:prstGeom>
            <a:solidFill>
              <a:srgbClr val="7FC2BB"/>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grpSp>
      <p:grpSp>
        <p:nvGrpSpPr>
          <p:cNvPr id="98" name="Google Shape;98;p14"/>
          <p:cNvGrpSpPr/>
          <p:nvPr/>
        </p:nvGrpSpPr>
        <p:grpSpPr>
          <a:xfrm rot="10800000">
            <a:off x="853286" y="2616387"/>
            <a:ext cx="2182836" cy="1884717"/>
            <a:chOff x="5770307" y="1221570"/>
            <a:chExt cx="1712700" cy="1246754"/>
          </a:xfrm>
        </p:grpSpPr>
        <p:sp>
          <p:nvSpPr>
            <p:cNvPr id="99" name="Google Shape;99;p14"/>
            <p:cNvSpPr/>
            <p:nvPr/>
          </p:nvSpPr>
          <p:spPr>
            <a:xfrm rot="-1789476">
              <a:off x="6546711" y="2278597"/>
              <a:ext cx="160451" cy="160451"/>
            </a:xfrm>
            <a:prstGeom prst="ellipse">
              <a:avLst/>
            </a:prstGeom>
            <a:solidFill>
              <a:srgbClr val="B7D6E1"/>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solidFill>
                  <a:schemeClr val="dk1"/>
                </a:solidFill>
                <a:latin typeface="Poppins"/>
                <a:ea typeface="Poppins"/>
                <a:cs typeface="Poppins"/>
                <a:sym typeface="Poppins"/>
              </a:endParaRPr>
            </a:p>
          </p:txBody>
        </p:sp>
        <p:sp>
          <p:nvSpPr>
            <p:cNvPr id="100" name="Google Shape;100;p14"/>
            <p:cNvSpPr txBox="1"/>
            <p:nvPr/>
          </p:nvSpPr>
          <p:spPr>
            <a:xfrm rot="10800000">
              <a:off x="6290844" y="1986924"/>
              <a:ext cx="696900" cy="2760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900">
                  <a:solidFill>
                    <a:schemeClr val="dk1"/>
                  </a:solidFill>
                  <a:latin typeface="Poppins"/>
                  <a:ea typeface="Poppins"/>
                  <a:cs typeface="Poppins"/>
                  <a:sym typeface="Poppins"/>
                </a:rPr>
                <a:t>Mile 1</a:t>
              </a:r>
              <a:endParaRPr b="1" sz="900">
                <a:solidFill>
                  <a:schemeClr val="dk1"/>
                </a:solidFill>
                <a:latin typeface="Poppins"/>
                <a:ea typeface="Poppins"/>
                <a:cs typeface="Poppins"/>
                <a:sym typeface="Poppins"/>
              </a:endParaRPr>
            </a:p>
          </p:txBody>
        </p:sp>
        <p:sp>
          <p:nvSpPr>
            <p:cNvPr id="101" name="Google Shape;101;p14"/>
            <p:cNvSpPr/>
            <p:nvPr/>
          </p:nvSpPr>
          <p:spPr>
            <a:xfrm>
              <a:off x="5770307" y="1221570"/>
              <a:ext cx="1712700" cy="703500"/>
            </a:xfrm>
            <a:prstGeom prst="roundRect">
              <a:avLst>
                <a:gd fmla="val 4485"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a:p>
              <a:pPr indent="0" lvl="0" marL="0" rtl="0" algn="l">
                <a:spcBef>
                  <a:spcPts val="0"/>
                </a:spcBef>
                <a:spcAft>
                  <a:spcPts val="0"/>
                </a:spcAft>
                <a:buNone/>
              </a:pPr>
              <a:r>
                <a:t/>
              </a:r>
              <a:endParaRPr b="1" sz="900">
                <a:solidFill>
                  <a:schemeClr val="dk1"/>
                </a:solidFill>
                <a:latin typeface="Poppins"/>
                <a:ea typeface="Poppins"/>
                <a:cs typeface="Poppins"/>
                <a:sym typeface="Poppins"/>
              </a:endParaRPr>
            </a:p>
          </p:txBody>
        </p:sp>
        <p:sp>
          <p:nvSpPr>
            <p:cNvPr id="102" name="Google Shape;102;p14"/>
            <p:cNvSpPr/>
            <p:nvPr/>
          </p:nvSpPr>
          <p:spPr>
            <a:xfrm rot="10800000">
              <a:off x="6581632" y="1920663"/>
              <a:ext cx="90000" cy="67500"/>
            </a:xfrm>
            <a:prstGeom prst="triangle">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solidFill>
                  <a:schemeClr val="dk1"/>
                </a:solidFill>
                <a:latin typeface="Poppins"/>
                <a:ea typeface="Poppins"/>
                <a:cs typeface="Poppins"/>
                <a:sym typeface="Poppins"/>
              </a:endParaRPr>
            </a:p>
          </p:txBody>
        </p:sp>
        <p:sp>
          <p:nvSpPr>
            <p:cNvPr id="103" name="Google Shape;103;p14"/>
            <p:cNvSpPr txBox="1"/>
            <p:nvPr/>
          </p:nvSpPr>
          <p:spPr>
            <a:xfrm rot="10800000">
              <a:off x="5814557" y="1258770"/>
              <a:ext cx="1624200" cy="6246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900">
                  <a:solidFill>
                    <a:schemeClr val="dk1"/>
                  </a:solidFill>
                  <a:latin typeface="Poppins"/>
                  <a:ea typeface="Poppins"/>
                  <a:cs typeface="Poppins"/>
                  <a:sym typeface="Poppins"/>
                </a:rPr>
                <a:t>Find your momentum…</a:t>
              </a:r>
              <a:endParaRPr sz="900">
                <a:solidFill>
                  <a:schemeClr val="dk1"/>
                </a:solidFill>
                <a:latin typeface="Poppins"/>
                <a:ea typeface="Poppins"/>
                <a:cs typeface="Poppins"/>
                <a:sym typeface="Poppins"/>
              </a:endParaRPr>
            </a:p>
            <a:p>
              <a:pPr indent="0" lvl="0" marL="0" rtl="0" algn="ctr">
                <a:lnSpc>
                  <a:spcPct val="115000"/>
                </a:lnSpc>
                <a:spcBef>
                  <a:spcPts val="1600"/>
                </a:spcBef>
                <a:spcAft>
                  <a:spcPts val="1600"/>
                </a:spcAft>
                <a:buNone/>
              </a:pPr>
              <a:r>
                <a:t/>
              </a:r>
              <a:endParaRPr sz="900">
                <a:solidFill>
                  <a:schemeClr val="dk1"/>
                </a:solidFill>
                <a:latin typeface="Poppins"/>
                <a:ea typeface="Poppins"/>
                <a:cs typeface="Poppins"/>
                <a:sym typeface="Poppins"/>
              </a:endParaRPr>
            </a:p>
          </p:txBody>
        </p:sp>
      </p:grpSp>
      <p:grpSp>
        <p:nvGrpSpPr>
          <p:cNvPr id="104" name="Google Shape;104;p14"/>
          <p:cNvGrpSpPr/>
          <p:nvPr/>
        </p:nvGrpSpPr>
        <p:grpSpPr>
          <a:xfrm rot="10800000">
            <a:off x="3474940" y="2616387"/>
            <a:ext cx="2182836" cy="1884717"/>
            <a:chOff x="3692203" y="1221570"/>
            <a:chExt cx="1712700" cy="1246754"/>
          </a:xfrm>
        </p:grpSpPr>
        <p:sp>
          <p:nvSpPr>
            <p:cNvPr id="105" name="Google Shape;105;p14"/>
            <p:cNvSpPr/>
            <p:nvPr/>
          </p:nvSpPr>
          <p:spPr>
            <a:xfrm rot="-1789476">
              <a:off x="4468320" y="2278597"/>
              <a:ext cx="160451" cy="160451"/>
            </a:xfrm>
            <a:prstGeom prst="ellipse">
              <a:avLst/>
            </a:prstGeom>
            <a:solidFill>
              <a:srgbClr val="D5ECE9"/>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106" name="Google Shape;106;p14"/>
            <p:cNvSpPr txBox="1"/>
            <p:nvPr/>
          </p:nvSpPr>
          <p:spPr>
            <a:xfrm rot="10800000">
              <a:off x="4204633" y="1986924"/>
              <a:ext cx="696900" cy="2760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900">
                  <a:solidFill>
                    <a:schemeClr val="dk1"/>
                  </a:solidFill>
                  <a:latin typeface="Poppins"/>
                  <a:ea typeface="Poppins"/>
                  <a:cs typeface="Poppins"/>
                  <a:sym typeface="Poppins"/>
                </a:rPr>
                <a:t>Mile 3</a:t>
              </a:r>
              <a:endParaRPr b="1" sz="900">
                <a:solidFill>
                  <a:schemeClr val="dk1"/>
                </a:solidFill>
                <a:latin typeface="Poppins"/>
                <a:ea typeface="Poppins"/>
                <a:cs typeface="Poppins"/>
                <a:sym typeface="Poppins"/>
              </a:endParaRPr>
            </a:p>
          </p:txBody>
        </p:sp>
        <p:sp>
          <p:nvSpPr>
            <p:cNvPr id="107" name="Google Shape;107;p14"/>
            <p:cNvSpPr/>
            <p:nvPr/>
          </p:nvSpPr>
          <p:spPr>
            <a:xfrm>
              <a:off x="3692203" y="1221570"/>
              <a:ext cx="1712700" cy="703500"/>
            </a:xfrm>
            <a:prstGeom prst="roundRect">
              <a:avLst>
                <a:gd fmla="val 4485"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108" name="Google Shape;108;p14"/>
            <p:cNvSpPr/>
            <p:nvPr/>
          </p:nvSpPr>
          <p:spPr>
            <a:xfrm rot="10800000">
              <a:off x="4503528" y="1920663"/>
              <a:ext cx="90000" cy="67500"/>
            </a:xfrm>
            <a:prstGeom prst="triangle">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Poppins"/>
                <a:ea typeface="Poppins"/>
                <a:cs typeface="Poppins"/>
                <a:sym typeface="Poppins"/>
              </a:endParaRPr>
            </a:p>
          </p:txBody>
        </p:sp>
        <p:sp>
          <p:nvSpPr>
            <p:cNvPr id="109" name="Google Shape;109;p14"/>
            <p:cNvSpPr txBox="1"/>
            <p:nvPr/>
          </p:nvSpPr>
          <p:spPr>
            <a:xfrm rot="10800000">
              <a:off x="3736453" y="1258770"/>
              <a:ext cx="1624200" cy="6246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chemeClr val="dk1"/>
                  </a:solidFill>
                  <a:latin typeface="Poppins"/>
                  <a:ea typeface="Poppins"/>
                  <a:cs typeface="Poppins"/>
                  <a:sym typeface="Poppins"/>
                </a:rPr>
                <a:t>Check your pace…</a:t>
              </a:r>
              <a:endParaRPr sz="900">
                <a:solidFill>
                  <a:schemeClr val="dk1"/>
                </a:solidFill>
                <a:latin typeface="Poppins"/>
                <a:ea typeface="Poppins"/>
                <a:cs typeface="Poppins"/>
                <a:sym typeface="Poppins"/>
              </a:endParaRPr>
            </a:p>
          </p:txBody>
        </p:sp>
      </p:grpSp>
      <p:pic>
        <p:nvPicPr>
          <p:cNvPr id="110" name="Google Shape;110;p14"/>
          <p:cNvPicPr preferRelativeResize="0"/>
          <p:nvPr/>
        </p:nvPicPr>
        <p:blipFill>
          <a:blip r:embed="rId5">
            <a:alphaModFix amt="50000"/>
          </a:blip>
          <a:stretch>
            <a:fillRect/>
          </a:stretch>
        </p:blipFill>
        <p:spPr>
          <a:xfrm>
            <a:off x="7739788" y="1451175"/>
            <a:ext cx="1051675" cy="1051675"/>
          </a:xfrm>
          <a:prstGeom prst="rect">
            <a:avLst/>
          </a:prstGeom>
          <a:noFill/>
          <a:ln>
            <a:noFill/>
          </a:ln>
        </p:spPr>
      </p:pic>
      <p:sp>
        <p:nvSpPr>
          <p:cNvPr id="111" name="Google Shape;111;p14"/>
          <p:cNvSpPr txBox="1"/>
          <p:nvPr/>
        </p:nvSpPr>
        <p:spPr>
          <a:xfrm>
            <a:off x="3474950" y="4712400"/>
            <a:ext cx="5682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478FAA"/>
                </a:solidFill>
                <a:latin typeface="Poppins"/>
                <a:ea typeface="Poppins"/>
                <a:cs typeface="Poppins"/>
                <a:sym typeface="Poppins"/>
              </a:rPr>
              <a:t>The Goal Setting Marathon: </a:t>
            </a:r>
            <a:r>
              <a:rPr lang="en" sz="1600">
                <a:solidFill>
                  <a:srgbClr val="478FAA"/>
                </a:solidFill>
                <a:latin typeface="Poppins"/>
                <a:ea typeface="Poppins"/>
                <a:cs typeface="Poppins"/>
                <a:sym typeface="Poppins"/>
              </a:rPr>
              <a:t>Finding your Pace</a:t>
            </a:r>
            <a:endParaRPr sz="1600">
              <a:solidFill>
                <a:srgbClr val="478FAA"/>
              </a:solidFill>
              <a:latin typeface="Poppins"/>
              <a:ea typeface="Poppins"/>
              <a:cs typeface="Poppins"/>
              <a:sym typeface="Poppins"/>
            </a:endParaRPr>
          </a:p>
        </p:txBody>
      </p:sp>
      <p:pic>
        <p:nvPicPr>
          <p:cNvPr id="112" name="Google Shape;112;p14"/>
          <p:cNvPicPr preferRelativeResize="0"/>
          <p:nvPr/>
        </p:nvPicPr>
        <p:blipFill>
          <a:blip r:embed="rId6">
            <a:alphaModFix amt="70000"/>
          </a:blip>
          <a:stretch>
            <a:fillRect/>
          </a:stretch>
        </p:blipFill>
        <p:spPr>
          <a:xfrm rot="-438658">
            <a:off x="3468414" y="1717601"/>
            <a:ext cx="1098448" cy="1098448"/>
          </a:xfrm>
          <a:prstGeom prst="rect">
            <a:avLst/>
          </a:prstGeom>
          <a:noFill/>
          <a:ln>
            <a:noFill/>
          </a:ln>
        </p:spPr>
      </p:pic>
      <p:sp>
        <p:nvSpPr>
          <p:cNvPr id="113" name="Google Shape;113;p14"/>
          <p:cNvSpPr txBox="1"/>
          <p:nvPr/>
        </p:nvSpPr>
        <p:spPr>
          <a:xfrm>
            <a:off x="2548200" y="2718375"/>
            <a:ext cx="1386300" cy="572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dk1"/>
                </a:solidFill>
                <a:latin typeface="Poppins"/>
                <a:ea typeface="Poppins"/>
                <a:cs typeface="Poppins"/>
                <a:sym typeface="Poppins"/>
              </a:rPr>
              <a:t>Road Block!</a:t>
            </a:r>
            <a:endParaRPr b="1" sz="9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lang="en" sz="900">
                <a:solidFill>
                  <a:schemeClr val="dk1"/>
                </a:solidFill>
                <a:latin typeface="Poppins"/>
                <a:ea typeface="Poppins"/>
                <a:cs typeface="Poppins"/>
                <a:sym typeface="Poppins"/>
              </a:rPr>
              <a:t>How will you pivot?</a:t>
            </a:r>
            <a:endParaRPr sz="900">
              <a:solidFill>
                <a:schemeClr val="dk1"/>
              </a:solidFill>
              <a:latin typeface="Poppins"/>
              <a:ea typeface="Poppins"/>
              <a:cs typeface="Poppins"/>
              <a:sym typeface="Poppins"/>
            </a:endParaRPr>
          </a:p>
        </p:txBody>
      </p:sp>
      <p:sp>
        <p:nvSpPr>
          <p:cNvPr id="114" name="Google Shape;114;p14"/>
          <p:cNvSpPr/>
          <p:nvPr/>
        </p:nvSpPr>
        <p:spPr>
          <a:xfrm>
            <a:off x="3541133" y="2616370"/>
            <a:ext cx="114600" cy="1020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solidFill>
                <a:schemeClr val="dk1"/>
              </a:solidFill>
              <a:latin typeface="Poppins"/>
              <a:ea typeface="Poppins"/>
              <a:cs typeface="Poppins"/>
              <a:sym typeface="Poppins"/>
            </a:endParaRPr>
          </a:p>
        </p:txBody>
      </p:sp>
      <p:sp>
        <p:nvSpPr>
          <p:cNvPr id="115" name="Google Shape;115;p14"/>
          <p:cNvSpPr txBox="1"/>
          <p:nvPr/>
        </p:nvSpPr>
        <p:spPr>
          <a:xfrm>
            <a:off x="5210700" y="2769375"/>
            <a:ext cx="1386300" cy="572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900">
                <a:solidFill>
                  <a:schemeClr val="dk1"/>
                </a:solidFill>
                <a:latin typeface="Poppins"/>
                <a:ea typeface="Poppins"/>
                <a:cs typeface="Poppins"/>
                <a:sym typeface="Poppins"/>
              </a:rPr>
              <a:t>Road Block!</a:t>
            </a:r>
            <a:endParaRPr b="1" sz="900">
              <a:solidFill>
                <a:schemeClr val="dk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900">
                <a:solidFill>
                  <a:schemeClr val="dk1"/>
                </a:solidFill>
                <a:latin typeface="Poppins"/>
                <a:ea typeface="Poppins"/>
                <a:cs typeface="Poppins"/>
                <a:sym typeface="Poppins"/>
              </a:rPr>
              <a:t>How will you pivot?</a:t>
            </a:r>
            <a:endParaRPr sz="900">
              <a:solidFill>
                <a:schemeClr val="dk1"/>
              </a:solidFill>
              <a:latin typeface="Poppins"/>
              <a:ea typeface="Poppins"/>
              <a:cs typeface="Poppins"/>
              <a:sym typeface="Poppins"/>
            </a:endParaRPr>
          </a:p>
          <a:p>
            <a:pPr indent="0" lvl="0" marL="0" rtl="0" algn="ctr">
              <a:lnSpc>
                <a:spcPct val="115000"/>
              </a:lnSpc>
              <a:spcBef>
                <a:spcPts val="0"/>
              </a:spcBef>
              <a:spcAft>
                <a:spcPts val="1600"/>
              </a:spcAft>
              <a:buNone/>
            </a:pPr>
            <a:r>
              <a:t/>
            </a:r>
            <a:endParaRPr sz="900">
              <a:solidFill>
                <a:schemeClr val="dk1"/>
              </a:solidFill>
              <a:latin typeface="Poppins"/>
              <a:ea typeface="Poppins"/>
              <a:cs typeface="Poppins"/>
              <a:sym typeface="Poppins"/>
            </a:endParaRPr>
          </a:p>
        </p:txBody>
      </p:sp>
      <p:sp>
        <p:nvSpPr>
          <p:cNvPr id="116" name="Google Shape;116;p14"/>
          <p:cNvSpPr/>
          <p:nvPr/>
        </p:nvSpPr>
        <p:spPr>
          <a:xfrm>
            <a:off x="6203633" y="2667370"/>
            <a:ext cx="114600" cy="1020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solidFill>
                <a:schemeClr val="dk1"/>
              </a:solidFill>
              <a:latin typeface="Poppins"/>
              <a:ea typeface="Poppins"/>
              <a:cs typeface="Poppins"/>
              <a:sym typeface="Poppins"/>
            </a:endParaRPr>
          </a:p>
        </p:txBody>
      </p:sp>
      <p:pic>
        <p:nvPicPr>
          <p:cNvPr id="117" name="Google Shape;117;p14"/>
          <p:cNvPicPr preferRelativeResize="0"/>
          <p:nvPr/>
        </p:nvPicPr>
        <p:blipFill>
          <a:blip r:embed="rId6">
            <a:alphaModFix amt="70000"/>
          </a:blip>
          <a:stretch>
            <a:fillRect/>
          </a:stretch>
        </p:blipFill>
        <p:spPr>
          <a:xfrm rot="-438658">
            <a:off x="5966364" y="1717601"/>
            <a:ext cx="1098448" cy="1098448"/>
          </a:xfrm>
          <a:prstGeom prst="rect">
            <a:avLst/>
          </a:prstGeom>
          <a:noFill/>
          <a:ln>
            <a:noFill/>
          </a:ln>
        </p:spPr>
      </p:pic>
      <p:pic>
        <p:nvPicPr>
          <p:cNvPr id="118" name="Google Shape;118;p14"/>
          <p:cNvPicPr preferRelativeResize="0"/>
          <p:nvPr/>
        </p:nvPicPr>
        <p:blipFill>
          <a:blip r:embed="rId7">
            <a:alphaModFix/>
          </a:blip>
          <a:stretch>
            <a:fillRect/>
          </a:stretch>
        </p:blipFill>
        <p:spPr>
          <a:xfrm>
            <a:off x="292575" y="126125"/>
            <a:ext cx="1610111" cy="56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a:highlight>
                  <a:srgbClr val="D5ECE9"/>
                </a:highlight>
                <a:latin typeface="Poppins"/>
                <a:ea typeface="Poppins"/>
                <a:cs typeface="Poppins"/>
                <a:sym typeface="Poppins"/>
              </a:rPr>
              <a:t>Goals Brainstorm</a:t>
            </a:r>
            <a:endParaRPr b="1" sz="2220">
              <a:highlight>
                <a:srgbClr val="D5ECE9"/>
              </a:highlight>
              <a:latin typeface="Poppins"/>
              <a:ea typeface="Poppins"/>
              <a:cs typeface="Poppins"/>
              <a:sym typeface="Poppins"/>
            </a:endParaRPr>
          </a:p>
        </p:txBody>
      </p:sp>
      <p:sp>
        <p:nvSpPr>
          <p:cNvPr id="124" name="Google Shape;12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t/>
            </a:r>
            <a:endParaRPr>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mt="50000"/>
          </a:blip>
          <a:srcRect b="9238" l="0" r="66340" t="9075"/>
          <a:stretch/>
        </p:blipFill>
        <p:spPr>
          <a:xfrm>
            <a:off x="-13862" y="678087"/>
            <a:ext cx="940900" cy="1789050"/>
          </a:xfrm>
          <a:prstGeom prst="rect">
            <a:avLst/>
          </a:prstGeom>
          <a:noFill/>
          <a:ln>
            <a:noFill/>
          </a:ln>
        </p:spPr>
      </p:pic>
      <p:pic>
        <p:nvPicPr>
          <p:cNvPr id="130" name="Google Shape;130;p16"/>
          <p:cNvPicPr preferRelativeResize="0"/>
          <p:nvPr/>
        </p:nvPicPr>
        <p:blipFill rotWithShape="1">
          <a:blip r:embed="rId3">
            <a:alphaModFix amt="50000"/>
          </a:blip>
          <a:srcRect b="18161" l="32517" r="5389" t="28689"/>
          <a:stretch/>
        </p:blipFill>
        <p:spPr>
          <a:xfrm>
            <a:off x="7373363" y="838725"/>
            <a:ext cx="1784475" cy="1467775"/>
          </a:xfrm>
          <a:prstGeom prst="rect">
            <a:avLst/>
          </a:prstGeom>
          <a:noFill/>
          <a:ln>
            <a:noFill/>
          </a:ln>
        </p:spPr>
      </p:pic>
      <p:sp>
        <p:nvSpPr>
          <p:cNvPr id="131" name="Google Shape;131;p16"/>
          <p:cNvSpPr/>
          <p:nvPr/>
        </p:nvSpPr>
        <p:spPr>
          <a:xfrm flipH="1" rot="-9643842">
            <a:off x="555424" y="2507853"/>
            <a:ext cx="1446326" cy="86585"/>
          </a:xfrm>
          <a:prstGeom prst="roundRect">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9643842">
            <a:off x="1858806" y="2507853"/>
            <a:ext cx="1446326" cy="86585"/>
          </a:xfrm>
          <a:prstGeom prst="roundRect">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flipH="1" rot="-9643842">
            <a:off x="3177520" y="2507853"/>
            <a:ext cx="1446326" cy="86585"/>
          </a:xfrm>
          <a:prstGeom prst="roundRect">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rot="9643842">
            <a:off x="4480901" y="2507853"/>
            <a:ext cx="1446326" cy="86585"/>
          </a:xfrm>
          <a:prstGeom prst="roundRect">
            <a:avLst>
              <a:gd fmla="val 50000"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flipH="1" rot="-9643842">
            <a:off x="5794368" y="2507853"/>
            <a:ext cx="1446326" cy="86585"/>
          </a:xfrm>
          <a:prstGeom prst="roundRect">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6"/>
          <p:cNvGrpSpPr/>
          <p:nvPr/>
        </p:nvGrpSpPr>
        <p:grpSpPr>
          <a:xfrm rot="10800000">
            <a:off x="4760146" y="642383"/>
            <a:ext cx="2182836" cy="1860472"/>
            <a:chOff x="2683803" y="2543425"/>
            <a:chExt cx="1712700" cy="1230715"/>
          </a:xfrm>
        </p:grpSpPr>
        <p:sp>
          <p:nvSpPr>
            <p:cNvPr id="137" name="Google Shape;137;p16"/>
            <p:cNvSpPr txBox="1"/>
            <p:nvPr/>
          </p:nvSpPr>
          <p:spPr>
            <a:xfrm rot="10800000">
              <a:off x="3191705" y="2737212"/>
              <a:ext cx="696900" cy="2760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chemeClr val="dk1"/>
                  </a:solidFill>
                  <a:latin typeface="Poppins"/>
                  <a:ea typeface="Poppins"/>
                  <a:cs typeface="Poppins"/>
                  <a:sym typeface="Poppins"/>
                </a:rPr>
                <a:t>Mile 4</a:t>
              </a:r>
              <a:endParaRPr b="1" sz="1000">
                <a:solidFill>
                  <a:schemeClr val="dk1"/>
                </a:solidFill>
                <a:latin typeface="Poppins"/>
                <a:ea typeface="Poppins"/>
                <a:cs typeface="Poppins"/>
                <a:sym typeface="Poppins"/>
              </a:endParaRPr>
            </a:p>
          </p:txBody>
        </p:sp>
        <p:sp>
          <p:nvSpPr>
            <p:cNvPr id="138" name="Google Shape;138;p16"/>
            <p:cNvSpPr/>
            <p:nvPr/>
          </p:nvSpPr>
          <p:spPr>
            <a:xfrm rot="-1789476">
              <a:off x="3457142" y="2572699"/>
              <a:ext cx="160451" cy="160451"/>
            </a:xfrm>
            <a:prstGeom prst="ellipse">
              <a:avLst/>
            </a:prstGeom>
            <a:solidFill>
              <a:srgbClr val="FFFFFF"/>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39" name="Google Shape;139;p16"/>
            <p:cNvSpPr/>
            <p:nvPr/>
          </p:nvSpPr>
          <p:spPr>
            <a:xfrm>
              <a:off x="2683803" y="3070640"/>
              <a:ext cx="1712700" cy="703500"/>
            </a:xfrm>
            <a:prstGeom prst="roundRect">
              <a:avLst>
                <a:gd fmla="val 4485"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40" name="Google Shape;140;p16"/>
            <p:cNvSpPr/>
            <p:nvPr/>
          </p:nvSpPr>
          <p:spPr>
            <a:xfrm>
              <a:off x="3495153" y="3005991"/>
              <a:ext cx="90000" cy="67500"/>
            </a:xfrm>
            <a:prstGeom prst="triangle">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pSp>
      <p:grpSp>
        <p:nvGrpSpPr>
          <p:cNvPr id="141" name="Google Shape;141;p16"/>
          <p:cNvGrpSpPr/>
          <p:nvPr/>
        </p:nvGrpSpPr>
        <p:grpSpPr>
          <a:xfrm rot="10800000">
            <a:off x="2146911" y="642383"/>
            <a:ext cx="2182836" cy="1860472"/>
            <a:chOff x="4734203" y="2543425"/>
            <a:chExt cx="1712700" cy="1230715"/>
          </a:xfrm>
        </p:grpSpPr>
        <p:sp>
          <p:nvSpPr>
            <p:cNvPr id="142" name="Google Shape;142;p16"/>
            <p:cNvSpPr/>
            <p:nvPr/>
          </p:nvSpPr>
          <p:spPr>
            <a:xfrm rot="-1789476">
              <a:off x="5510320" y="2572699"/>
              <a:ext cx="160451" cy="160451"/>
            </a:xfrm>
            <a:prstGeom prst="ellipse">
              <a:avLst/>
            </a:prstGeom>
            <a:solidFill>
              <a:srgbClr val="B7D6E1"/>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43" name="Google Shape;143;p16"/>
            <p:cNvSpPr txBox="1"/>
            <p:nvPr/>
          </p:nvSpPr>
          <p:spPr>
            <a:xfrm rot="10800000">
              <a:off x="5234191" y="2737212"/>
              <a:ext cx="696900" cy="2760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chemeClr val="dk1"/>
                  </a:solidFill>
                  <a:latin typeface="Poppins"/>
                  <a:ea typeface="Poppins"/>
                  <a:cs typeface="Poppins"/>
                  <a:sym typeface="Poppins"/>
                </a:rPr>
                <a:t>Mile 2</a:t>
              </a:r>
              <a:endParaRPr b="1" sz="1000">
                <a:solidFill>
                  <a:schemeClr val="dk1"/>
                </a:solidFill>
                <a:latin typeface="Poppins"/>
                <a:ea typeface="Poppins"/>
                <a:cs typeface="Poppins"/>
                <a:sym typeface="Poppins"/>
              </a:endParaRPr>
            </a:p>
          </p:txBody>
        </p:sp>
        <p:sp>
          <p:nvSpPr>
            <p:cNvPr id="144" name="Google Shape;144;p16"/>
            <p:cNvSpPr/>
            <p:nvPr/>
          </p:nvSpPr>
          <p:spPr>
            <a:xfrm>
              <a:off x="4734203" y="3070640"/>
              <a:ext cx="1712700" cy="703500"/>
            </a:xfrm>
            <a:prstGeom prst="roundRect">
              <a:avLst>
                <a:gd fmla="val 4485"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45" name="Google Shape;145;p16"/>
            <p:cNvSpPr/>
            <p:nvPr/>
          </p:nvSpPr>
          <p:spPr>
            <a:xfrm>
              <a:off x="5545553" y="3005991"/>
              <a:ext cx="90000" cy="67500"/>
            </a:xfrm>
            <a:prstGeom prst="triangle">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pSp>
      <p:sp>
        <p:nvSpPr>
          <p:cNvPr id="146" name="Google Shape;146;p16"/>
          <p:cNvSpPr/>
          <p:nvPr/>
        </p:nvSpPr>
        <p:spPr>
          <a:xfrm rot="9643842">
            <a:off x="7097749" y="2507853"/>
            <a:ext cx="1446326" cy="86585"/>
          </a:xfrm>
          <a:prstGeom prst="roundRect">
            <a:avLst>
              <a:gd fmla="val 50000"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6"/>
          <p:cNvGrpSpPr/>
          <p:nvPr/>
        </p:nvGrpSpPr>
        <p:grpSpPr>
          <a:xfrm rot="10800000">
            <a:off x="6088111" y="2616387"/>
            <a:ext cx="2182836" cy="1884717"/>
            <a:chOff x="1641853" y="1221570"/>
            <a:chExt cx="1712700" cy="1246754"/>
          </a:xfrm>
        </p:grpSpPr>
        <p:sp>
          <p:nvSpPr>
            <p:cNvPr id="148" name="Google Shape;148;p16"/>
            <p:cNvSpPr/>
            <p:nvPr/>
          </p:nvSpPr>
          <p:spPr>
            <a:xfrm>
              <a:off x="1641853" y="1221570"/>
              <a:ext cx="1712700" cy="703500"/>
            </a:xfrm>
            <a:prstGeom prst="roundRect">
              <a:avLst>
                <a:gd fmla="val 4485" name="adj"/>
              </a:avLst>
            </a:prstGeom>
            <a:solidFill>
              <a:srgbClr val="7FC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49" name="Google Shape;149;p16"/>
            <p:cNvSpPr txBox="1"/>
            <p:nvPr/>
          </p:nvSpPr>
          <p:spPr>
            <a:xfrm rot="10800000">
              <a:off x="2148922" y="1986924"/>
              <a:ext cx="696900" cy="276000"/>
            </a:xfrm>
            <a:prstGeom prst="rect">
              <a:avLst/>
            </a:prstGeom>
            <a:solidFill>
              <a:srgbClr val="7FC2BB"/>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chemeClr val="dk1"/>
                  </a:solidFill>
                  <a:latin typeface="Poppins"/>
                  <a:ea typeface="Poppins"/>
                  <a:cs typeface="Poppins"/>
                  <a:sym typeface="Poppins"/>
                </a:rPr>
                <a:t>Finish Line</a:t>
              </a:r>
              <a:endParaRPr b="1" sz="1000">
                <a:solidFill>
                  <a:schemeClr val="dk1"/>
                </a:solidFill>
                <a:latin typeface="Poppins"/>
                <a:ea typeface="Poppins"/>
                <a:cs typeface="Poppins"/>
                <a:sym typeface="Poppins"/>
              </a:endParaRPr>
            </a:p>
          </p:txBody>
        </p:sp>
        <p:sp>
          <p:nvSpPr>
            <p:cNvPr id="150" name="Google Shape;150;p16"/>
            <p:cNvSpPr/>
            <p:nvPr/>
          </p:nvSpPr>
          <p:spPr>
            <a:xfrm rot="10800000">
              <a:off x="2453178" y="1920663"/>
              <a:ext cx="90000" cy="67500"/>
            </a:xfrm>
            <a:prstGeom prst="triangle">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51" name="Google Shape;151;p16"/>
            <p:cNvSpPr/>
            <p:nvPr/>
          </p:nvSpPr>
          <p:spPr>
            <a:xfrm rot="-1789476">
              <a:off x="2415143" y="2278597"/>
              <a:ext cx="160451" cy="160451"/>
            </a:xfrm>
            <a:prstGeom prst="ellipse">
              <a:avLst/>
            </a:prstGeom>
            <a:solidFill>
              <a:srgbClr val="FFFFFF"/>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pSp>
      <p:grpSp>
        <p:nvGrpSpPr>
          <p:cNvPr id="152" name="Google Shape;152;p16"/>
          <p:cNvGrpSpPr/>
          <p:nvPr/>
        </p:nvGrpSpPr>
        <p:grpSpPr>
          <a:xfrm rot="10800000">
            <a:off x="853286" y="2616387"/>
            <a:ext cx="2182836" cy="1884717"/>
            <a:chOff x="5770307" y="1221570"/>
            <a:chExt cx="1712700" cy="1246754"/>
          </a:xfrm>
        </p:grpSpPr>
        <p:sp>
          <p:nvSpPr>
            <p:cNvPr id="153" name="Google Shape;153;p16"/>
            <p:cNvSpPr/>
            <p:nvPr/>
          </p:nvSpPr>
          <p:spPr>
            <a:xfrm rot="-1789476">
              <a:off x="6546711" y="2278597"/>
              <a:ext cx="160451" cy="160451"/>
            </a:xfrm>
            <a:prstGeom prst="ellipse">
              <a:avLst/>
            </a:prstGeom>
            <a:solidFill>
              <a:srgbClr val="B7D6E1"/>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54" name="Google Shape;154;p16"/>
            <p:cNvSpPr txBox="1"/>
            <p:nvPr/>
          </p:nvSpPr>
          <p:spPr>
            <a:xfrm rot="10800000">
              <a:off x="6290844" y="1986924"/>
              <a:ext cx="696900" cy="276000"/>
            </a:xfrm>
            <a:prstGeom prst="rect">
              <a:avLst/>
            </a:prstGeom>
            <a:solidFill>
              <a:srgbClr val="B7D6E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chemeClr val="dk1"/>
                  </a:solidFill>
                  <a:latin typeface="Poppins"/>
                  <a:ea typeface="Poppins"/>
                  <a:cs typeface="Poppins"/>
                  <a:sym typeface="Poppins"/>
                </a:rPr>
                <a:t>Mile 1</a:t>
              </a:r>
              <a:endParaRPr b="1" sz="1000">
                <a:solidFill>
                  <a:schemeClr val="dk1"/>
                </a:solidFill>
                <a:latin typeface="Poppins"/>
                <a:ea typeface="Poppins"/>
                <a:cs typeface="Poppins"/>
                <a:sym typeface="Poppins"/>
              </a:endParaRPr>
            </a:p>
          </p:txBody>
        </p:sp>
        <p:sp>
          <p:nvSpPr>
            <p:cNvPr id="155" name="Google Shape;155;p16"/>
            <p:cNvSpPr/>
            <p:nvPr/>
          </p:nvSpPr>
          <p:spPr>
            <a:xfrm>
              <a:off x="5770307" y="1221570"/>
              <a:ext cx="1712700" cy="703500"/>
            </a:xfrm>
            <a:prstGeom prst="roundRect">
              <a:avLst>
                <a:gd fmla="val 4485"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56" name="Google Shape;156;p16"/>
            <p:cNvSpPr/>
            <p:nvPr/>
          </p:nvSpPr>
          <p:spPr>
            <a:xfrm rot="10800000">
              <a:off x="6581632" y="1920663"/>
              <a:ext cx="90000" cy="67500"/>
            </a:xfrm>
            <a:prstGeom prst="triangle">
              <a:avLst>
                <a:gd fmla="val 50000" name="adj"/>
              </a:avLst>
            </a:prstGeom>
            <a:solidFill>
              <a:srgbClr val="B7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pSp>
      <p:grpSp>
        <p:nvGrpSpPr>
          <p:cNvPr id="157" name="Google Shape;157;p16"/>
          <p:cNvGrpSpPr/>
          <p:nvPr/>
        </p:nvGrpSpPr>
        <p:grpSpPr>
          <a:xfrm rot="10800000">
            <a:off x="3474940" y="2616387"/>
            <a:ext cx="2182836" cy="1884717"/>
            <a:chOff x="3692203" y="1221570"/>
            <a:chExt cx="1712700" cy="1246754"/>
          </a:xfrm>
        </p:grpSpPr>
        <p:sp>
          <p:nvSpPr>
            <p:cNvPr id="158" name="Google Shape;158;p16"/>
            <p:cNvSpPr/>
            <p:nvPr/>
          </p:nvSpPr>
          <p:spPr>
            <a:xfrm rot="-1789476">
              <a:off x="4468320" y="2278597"/>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59" name="Google Shape;159;p16"/>
            <p:cNvSpPr txBox="1"/>
            <p:nvPr/>
          </p:nvSpPr>
          <p:spPr>
            <a:xfrm rot="10800000">
              <a:off x="4204633" y="1986924"/>
              <a:ext cx="696900" cy="276000"/>
            </a:xfrm>
            <a:prstGeom prst="rect">
              <a:avLst/>
            </a:prstGeom>
            <a:solidFill>
              <a:srgbClr val="D5ECE9"/>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chemeClr val="dk1"/>
                  </a:solidFill>
                  <a:latin typeface="Poppins"/>
                  <a:ea typeface="Poppins"/>
                  <a:cs typeface="Poppins"/>
                  <a:sym typeface="Poppins"/>
                </a:rPr>
                <a:t>Mile 3</a:t>
              </a:r>
              <a:endParaRPr b="1" sz="1000">
                <a:solidFill>
                  <a:schemeClr val="dk1"/>
                </a:solidFill>
                <a:latin typeface="Poppins"/>
                <a:ea typeface="Poppins"/>
                <a:cs typeface="Poppins"/>
                <a:sym typeface="Poppins"/>
              </a:endParaRPr>
            </a:p>
          </p:txBody>
        </p:sp>
        <p:sp>
          <p:nvSpPr>
            <p:cNvPr id="160" name="Google Shape;160;p16"/>
            <p:cNvSpPr/>
            <p:nvPr/>
          </p:nvSpPr>
          <p:spPr>
            <a:xfrm>
              <a:off x="3692203" y="1221570"/>
              <a:ext cx="1712700" cy="703500"/>
            </a:xfrm>
            <a:prstGeom prst="roundRect">
              <a:avLst>
                <a:gd fmla="val 4485" name="adj"/>
              </a:avLst>
            </a:prstGeom>
            <a:solidFill>
              <a:srgbClr val="D5E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161" name="Google Shape;161;p16"/>
            <p:cNvSpPr/>
            <p:nvPr/>
          </p:nvSpPr>
          <p:spPr>
            <a:xfrm rot="10800000">
              <a:off x="4503528" y="19206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pSp>
      <p:pic>
        <p:nvPicPr>
          <p:cNvPr id="162" name="Google Shape;162;p16"/>
          <p:cNvPicPr preferRelativeResize="0"/>
          <p:nvPr/>
        </p:nvPicPr>
        <p:blipFill>
          <a:blip r:embed="rId4">
            <a:alphaModFix/>
          </a:blip>
          <a:stretch>
            <a:fillRect/>
          </a:stretch>
        </p:blipFill>
        <p:spPr>
          <a:xfrm>
            <a:off x="292575" y="126125"/>
            <a:ext cx="1610111" cy="561300"/>
          </a:xfrm>
          <a:prstGeom prst="rect">
            <a:avLst/>
          </a:prstGeom>
          <a:noFill/>
          <a:ln>
            <a:noFill/>
          </a:ln>
        </p:spPr>
      </p:pic>
      <p:sp>
        <p:nvSpPr>
          <p:cNvPr id="163" name="Google Shape;163;p16"/>
          <p:cNvSpPr txBox="1"/>
          <p:nvPr/>
        </p:nvSpPr>
        <p:spPr>
          <a:xfrm>
            <a:off x="3474950" y="4614625"/>
            <a:ext cx="5682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478FAA"/>
                </a:solidFill>
                <a:latin typeface="Poppins"/>
                <a:ea typeface="Poppins"/>
                <a:cs typeface="Poppins"/>
                <a:sym typeface="Poppins"/>
              </a:rPr>
              <a:t>The Goal Setting Marathon: </a:t>
            </a:r>
            <a:r>
              <a:rPr lang="en" sz="1600">
                <a:solidFill>
                  <a:srgbClr val="478FAA"/>
                </a:solidFill>
                <a:latin typeface="Poppins"/>
                <a:ea typeface="Poppins"/>
                <a:cs typeface="Poppins"/>
                <a:sym typeface="Poppins"/>
              </a:rPr>
              <a:t>Finding your Pace</a:t>
            </a:r>
            <a:endParaRPr sz="1600">
              <a:solidFill>
                <a:srgbClr val="478FAA"/>
              </a:solidFill>
              <a:latin typeface="Poppins"/>
              <a:ea typeface="Poppins"/>
              <a:cs typeface="Poppins"/>
              <a:sym typeface="Poppins"/>
            </a:endParaRPr>
          </a:p>
        </p:txBody>
      </p:sp>
      <p:pic>
        <p:nvPicPr>
          <p:cNvPr id="164" name="Google Shape;164;p16"/>
          <p:cNvPicPr preferRelativeResize="0"/>
          <p:nvPr/>
        </p:nvPicPr>
        <p:blipFill>
          <a:blip r:embed="rId5">
            <a:alphaModFix/>
          </a:blip>
          <a:stretch>
            <a:fillRect/>
          </a:stretch>
        </p:blipFill>
        <p:spPr>
          <a:xfrm>
            <a:off x="571787" y="1254914"/>
            <a:ext cx="1051675" cy="1212236"/>
          </a:xfrm>
          <a:prstGeom prst="rect">
            <a:avLst/>
          </a:prstGeom>
          <a:noFill/>
          <a:ln>
            <a:noFill/>
          </a:ln>
        </p:spPr>
      </p:pic>
      <p:pic>
        <p:nvPicPr>
          <p:cNvPr id="165" name="Google Shape;165;p16"/>
          <p:cNvPicPr preferRelativeResize="0"/>
          <p:nvPr/>
        </p:nvPicPr>
        <p:blipFill rotWithShape="1">
          <a:blip r:embed="rId6">
            <a:alphaModFix/>
          </a:blip>
          <a:srcRect b="5642" l="0" r="0" t="0"/>
          <a:stretch/>
        </p:blipFill>
        <p:spPr>
          <a:xfrm>
            <a:off x="7377275" y="913050"/>
            <a:ext cx="1784450" cy="178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