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7" r:id="rId2"/>
    <p:sldId id="259" r:id="rId3"/>
    <p:sldId id="274" r:id="rId4"/>
    <p:sldId id="260" r:id="rId5"/>
    <p:sldId id="263" r:id="rId6"/>
    <p:sldId id="264" r:id="rId7"/>
    <p:sldId id="270" r:id="rId8"/>
    <p:sldId id="261" r:id="rId9"/>
    <p:sldId id="266" r:id="rId10"/>
    <p:sldId id="271" r:id="rId11"/>
    <p:sldId id="278" r:id="rId12"/>
    <p:sldId id="276" r:id="rId13"/>
    <p:sldId id="275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alicedealmiddleschool.org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icedealmiddleschool.org/" TargetMode="External"/><Relationship Id="rId2" Type="http://schemas.openxmlformats.org/officeDocument/2006/relationships/hyperlink" Target="mailto:adcapresident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F231E5-F402-49E1-82B4-C762909ED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F0BA12B-74D1-4DB1-9A3F-C9BA27B81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15FCC40-AA93-4D3B-90D0-69BC824EA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8A97C4-8B3E-4909-920F-766E5CF7F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4398" y="1298448"/>
            <a:ext cx="7315200" cy="3255264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2"/>
                </a:solidFill>
              </a:rPr>
              <a:t>Alice Deal </a:t>
            </a:r>
            <a:br>
              <a:rPr lang="en-US" b="1">
                <a:solidFill>
                  <a:schemeClr val="tx2"/>
                </a:solidFill>
              </a:rPr>
            </a:br>
            <a:r>
              <a:rPr lang="en-US" b="1">
                <a:solidFill>
                  <a:schemeClr val="tx2"/>
                </a:solidFill>
              </a:rPr>
              <a:t>Community Association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BE7FC8-CACD-4F40-8E0A-B0229CC9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1941" y="4670246"/>
            <a:ext cx="7657106" cy="41991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990033"/>
                </a:solidFill>
              </a:rPr>
              <a:t>General Meeting-September 29, 2021</a:t>
            </a:r>
          </a:p>
        </p:txBody>
      </p:sp>
    </p:spTree>
    <p:extLst>
      <p:ext uri="{BB962C8B-B14F-4D97-AF65-F5344CB8AC3E}">
        <p14:creationId xmlns:p14="http://schemas.microsoft.com/office/powerpoint/2010/main" val="306909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8A97C4-8B3E-4909-920F-766E5CF7F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754" y="1087374"/>
            <a:ext cx="8983489" cy="11946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b="1" spc="-60" dirty="0">
                <a:solidFill>
                  <a:schemeClr val="tx1"/>
                </a:solidFill>
              </a:rPr>
              <a:t>What’s New with the ADCA &amp;</a:t>
            </a:r>
            <a:br>
              <a:rPr lang="en-US" sz="4800" b="1" spc="-60" dirty="0">
                <a:solidFill>
                  <a:schemeClr val="tx1"/>
                </a:solidFill>
              </a:rPr>
            </a:br>
            <a:r>
              <a:rPr lang="en-US" sz="4800" b="1" spc="-60" dirty="0">
                <a:solidFill>
                  <a:schemeClr val="tx1"/>
                </a:solidFill>
              </a:rPr>
              <a:t>Other Updates</a:t>
            </a:r>
            <a:br>
              <a:rPr lang="en-US" sz="3300" b="1" spc="-60" dirty="0"/>
            </a:br>
            <a:endParaRPr lang="en-US" sz="3300" b="1" spc="-6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29596-3339-4233-ACF4-E88FED828DA2}"/>
              </a:ext>
            </a:extLst>
          </p:cNvPr>
          <p:cNvSpPr txBox="1"/>
          <p:nvPr/>
        </p:nvSpPr>
        <p:spPr>
          <a:xfrm>
            <a:off x="1600753" y="2535447"/>
            <a:ext cx="8983489" cy="2273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0E8E7-3FB0-4720-8C42-700DF0F8ED69}"/>
              </a:ext>
            </a:extLst>
          </p:cNvPr>
          <p:cNvSpPr txBox="1"/>
          <p:nvPr/>
        </p:nvSpPr>
        <p:spPr>
          <a:xfrm>
            <a:off x="1600753" y="2535446"/>
            <a:ext cx="8983489" cy="3554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0287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900" b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7F8071-77A3-4A09-8679-590D36B56018}"/>
              </a:ext>
            </a:extLst>
          </p:cNvPr>
          <p:cNvSpPr txBox="1"/>
          <p:nvPr/>
        </p:nvSpPr>
        <p:spPr>
          <a:xfrm>
            <a:off x="1600753" y="2918129"/>
            <a:ext cx="580191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/>
              <a:t>New Website!  </a:t>
            </a:r>
          </a:p>
          <a:p>
            <a:endParaRPr lang="en-US" sz="2800" b="1" dirty="0"/>
          </a:p>
          <a:p>
            <a:r>
              <a:rPr lang="en-US" sz="2800" b="1" dirty="0">
                <a:hlinkClick r:id="rId2"/>
              </a:rPr>
              <a:t>www.alicedealmiddleschool.org</a:t>
            </a:r>
            <a:endParaRPr lang="en-US" sz="2800" b="1" dirty="0"/>
          </a:p>
          <a:p>
            <a:endParaRPr lang="en-US" sz="28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600" b="1" dirty="0"/>
              <a:t>Green Wall a student lead initiative!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7" name="Picture 6" descr="A picture containing indoor, wood&#10;&#10;Description automatically generated">
            <a:extLst>
              <a:ext uri="{FF2B5EF4-FFF2-40B4-BE49-F238E27FC236}">
                <a16:creationId xmlns:a16="http://schemas.microsoft.com/office/drawing/2014/main" id="{D096A88A-25C1-497B-B0A2-C2E836925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398" y="2610446"/>
            <a:ext cx="3875451" cy="388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6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A97C4-8B3E-4909-920F-766E5CF7F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85367" cy="460118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600" b="1" spc="-60" dirty="0">
                <a:solidFill>
                  <a:srgbClr val="000000"/>
                </a:solidFill>
              </a:rPr>
              <a:t>Donation</a:t>
            </a:r>
            <a:br>
              <a:rPr lang="en-US" sz="4600" b="1" spc="-60" dirty="0">
                <a:solidFill>
                  <a:srgbClr val="000000"/>
                </a:solidFill>
              </a:rPr>
            </a:br>
            <a:r>
              <a:rPr lang="en-US" sz="4600" b="1" dirty="0">
                <a:solidFill>
                  <a:srgbClr val="000000"/>
                </a:solidFill>
              </a:rPr>
              <a:t>Drive!</a:t>
            </a:r>
            <a:br>
              <a:rPr lang="en-US" sz="4600" b="1" dirty="0">
                <a:solidFill>
                  <a:srgbClr val="000000"/>
                </a:solidFill>
              </a:rPr>
            </a:br>
            <a:br>
              <a:rPr lang="en-US" sz="4600" b="1" dirty="0">
                <a:solidFill>
                  <a:srgbClr val="000000"/>
                </a:solidFill>
              </a:rPr>
            </a:br>
            <a:r>
              <a:rPr lang="en-US" sz="2400" b="1" dirty="0">
                <a:solidFill>
                  <a:srgbClr val="000000"/>
                </a:solidFill>
              </a:rPr>
              <a:t>Still time to donate  - </a:t>
            </a:r>
            <a:br>
              <a:rPr lang="en-US" sz="2400" b="1" dirty="0">
                <a:solidFill>
                  <a:srgbClr val="000000"/>
                </a:solidFill>
              </a:rPr>
            </a:br>
            <a:r>
              <a:rPr lang="en-US" sz="2400" b="1" dirty="0">
                <a:solidFill>
                  <a:srgbClr val="000000"/>
                </a:solidFill>
              </a:rPr>
              <a:t>thru October 31st</a:t>
            </a:r>
            <a:br>
              <a:rPr lang="en-US" sz="2400" b="1" spc="-60" dirty="0">
                <a:solidFill>
                  <a:srgbClr val="000000"/>
                </a:solidFill>
              </a:rPr>
            </a:br>
            <a:endParaRPr lang="en-US" sz="2400" b="1" spc="-6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749716-DAE8-4748-864C-726377091AC1}"/>
              </a:ext>
            </a:extLst>
          </p:cNvPr>
          <p:cNvSpPr txBox="1"/>
          <p:nvPr/>
        </p:nvSpPr>
        <p:spPr>
          <a:xfrm>
            <a:off x="3869267" y="864108"/>
            <a:ext cx="3585891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rgbClr val="F2C487"/>
              </a:buClr>
              <a:buFont typeface="Wingdings 2" pitchFamily="18" charset="2"/>
              <a:buChar char=""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rgbClr val="F2C487"/>
              </a:buClr>
              <a:buFont typeface="Wingdings 2" pitchFamily="18" charset="2"/>
              <a:buChar char=""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rgbClr val="F2C487"/>
              </a:buClr>
              <a:buFont typeface="Wingdings 2" pitchFamily="18" charset="2"/>
              <a:buChar char="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29596-3339-4233-ACF4-E88FED828DA2}"/>
              </a:ext>
            </a:extLst>
          </p:cNvPr>
          <p:cNvSpPr txBox="1"/>
          <p:nvPr/>
        </p:nvSpPr>
        <p:spPr>
          <a:xfrm>
            <a:off x="1600753" y="2535447"/>
            <a:ext cx="8983489" cy="2273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A21687-20C6-4E57-8BE3-33DA634EF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600" y="-4286"/>
            <a:ext cx="3353080" cy="685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3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8A97C4-8B3E-4909-920F-766E5CF7F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754" y="1087374"/>
            <a:ext cx="8983489" cy="11946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b="1" spc="-60" dirty="0">
                <a:solidFill>
                  <a:schemeClr val="tx1"/>
                </a:solidFill>
              </a:rPr>
              <a:t>What’s New with the ADCA &amp;</a:t>
            </a:r>
            <a:br>
              <a:rPr lang="en-US" sz="4800" b="1" spc="-60" dirty="0">
                <a:solidFill>
                  <a:schemeClr val="tx1"/>
                </a:solidFill>
              </a:rPr>
            </a:br>
            <a:r>
              <a:rPr lang="en-US" sz="4800" b="1" spc="-60" dirty="0">
                <a:solidFill>
                  <a:schemeClr val="tx1"/>
                </a:solidFill>
              </a:rPr>
              <a:t>Other Updates</a:t>
            </a:r>
            <a:br>
              <a:rPr lang="en-US" sz="3300" b="1" spc="-60" dirty="0"/>
            </a:br>
            <a:endParaRPr lang="en-US" sz="3300" b="1" spc="-6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29596-3339-4233-ACF4-E88FED828DA2}"/>
              </a:ext>
            </a:extLst>
          </p:cNvPr>
          <p:cNvSpPr txBox="1"/>
          <p:nvPr/>
        </p:nvSpPr>
        <p:spPr>
          <a:xfrm>
            <a:off x="1600753" y="2535447"/>
            <a:ext cx="8983489" cy="2273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0E8E7-3FB0-4720-8C42-700DF0F8ED69}"/>
              </a:ext>
            </a:extLst>
          </p:cNvPr>
          <p:cNvSpPr txBox="1"/>
          <p:nvPr/>
        </p:nvSpPr>
        <p:spPr>
          <a:xfrm>
            <a:off x="1600753" y="2535446"/>
            <a:ext cx="8983489" cy="3554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0287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900" b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7F8071-77A3-4A09-8679-590D36B56018}"/>
              </a:ext>
            </a:extLst>
          </p:cNvPr>
          <p:cNvSpPr txBox="1"/>
          <p:nvPr/>
        </p:nvSpPr>
        <p:spPr>
          <a:xfrm>
            <a:off x="1542554" y="2610447"/>
            <a:ext cx="1005044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/>
              <a:t>Anti-Bias Anti-Racism Initiative – ABAR</a:t>
            </a:r>
          </a:p>
          <a:p>
            <a:pPr lvl="2"/>
            <a:r>
              <a:rPr lang="en-US" sz="2400" b="1" dirty="0"/>
              <a:t>Join the meeting on October 7</a:t>
            </a:r>
            <a:r>
              <a:rPr lang="en-US" sz="2400" b="1" baseline="30000" dirty="0"/>
              <a:t>th</a:t>
            </a:r>
            <a:r>
              <a:rPr lang="en-US" sz="2400" b="1" dirty="0"/>
              <a:t> at 6:30pm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/>
              <a:t>Author Series – Alyssa Bermudez – Big Apple Diaries</a:t>
            </a:r>
          </a:p>
          <a:p>
            <a:pPr lvl="2"/>
            <a:r>
              <a:rPr lang="en-US" sz="2400" b="1" dirty="0"/>
              <a:t>October 19</a:t>
            </a:r>
            <a:r>
              <a:rPr lang="en-US" sz="2400" b="1" baseline="30000" dirty="0"/>
              <a:t>th</a:t>
            </a:r>
            <a:r>
              <a:rPr lang="en-US" sz="2400" b="1" dirty="0"/>
              <a:t> at 6:30pm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/>
              <a:t>Food Drive &amp; Community Day</a:t>
            </a:r>
          </a:p>
          <a:p>
            <a:pPr lvl="2"/>
            <a:r>
              <a:rPr lang="en-US" sz="2400" b="1" dirty="0"/>
              <a:t>November 6</a:t>
            </a:r>
            <a:r>
              <a:rPr lang="en-US" sz="2400" b="1" baseline="30000" dirty="0"/>
              <a:t>th</a:t>
            </a:r>
            <a:r>
              <a:rPr lang="en-US" sz="2400" b="1" dirty="0"/>
              <a:t>    10am – 1pm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b="1" dirty="0"/>
              <a:t>Nando’s Peri </a:t>
            </a:r>
            <a:r>
              <a:rPr lang="en-US" sz="2400" b="1" dirty="0" err="1"/>
              <a:t>Peri</a:t>
            </a:r>
            <a:r>
              <a:rPr lang="en-US" sz="2400" b="1" dirty="0"/>
              <a:t> – Give Back Night [40% of proceeds]</a:t>
            </a:r>
          </a:p>
          <a:p>
            <a:pPr marL="1371600" lvl="2" indent="-457200">
              <a:buFont typeface="Wingdings" panose="05000000000000000000" pitchFamily="2" charset="2"/>
              <a:buChar char="q"/>
            </a:pPr>
            <a:r>
              <a:rPr lang="en-US" sz="2400" b="1" dirty="0"/>
              <a:t>November 9</a:t>
            </a:r>
            <a:r>
              <a:rPr lang="en-US" sz="2400" b="1" baseline="30000" dirty="0"/>
              <a:t>th</a:t>
            </a:r>
            <a:r>
              <a:rPr lang="en-US" sz="2400" b="1" dirty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sz="2800" b="1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sz="2800" b="1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sz="2800" b="1" dirty="0"/>
          </a:p>
          <a:p>
            <a:endParaRPr lang="en-US" sz="28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8A97C4-8B3E-4909-920F-766E5CF7F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754" y="1087374"/>
            <a:ext cx="8983489" cy="11946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b="1" spc="-60" dirty="0">
                <a:solidFill>
                  <a:schemeClr val="tx1"/>
                </a:solidFill>
              </a:rPr>
              <a:t>Treasurer’s Update </a:t>
            </a:r>
            <a:br>
              <a:rPr lang="en-US" sz="3300" b="1" spc="-60" dirty="0"/>
            </a:br>
            <a:endParaRPr lang="en-US" sz="3300" b="1" spc="-6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29596-3339-4233-ACF4-E88FED828DA2}"/>
              </a:ext>
            </a:extLst>
          </p:cNvPr>
          <p:cNvSpPr txBox="1"/>
          <p:nvPr/>
        </p:nvSpPr>
        <p:spPr>
          <a:xfrm>
            <a:off x="1600753" y="2535447"/>
            <a:ext cx="8983489" cy="2273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0E8E7-3FB0-4720-8C42-700DF0F8ED69}"/>
              </a:ext>
            </a:extLst>
          </p:cNvPr>
          <p:cNvSpPr txBox="1"/>
          <p:nvPr/>
        </p:nvSpPr>
        <p:spPr>
          <a:xfrm>
            <a:off x="1600753" y="2535446"/>
            <a:ext cx="8983489" cy="3554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0287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900" b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6C2E6C-1F4F-43A3-B3CC-36E431BE213D}"/>
              </a:ext>
            </a:extLst>
          </p:cNvPr>
          <p:cNvSpPr txBox="1"/>
          <p:nvPr/>
        </p:nvSpPr>
        <p:spPr>
          <a:xfrm>
            <a:off x="1852654" y="3331597"/>
            <a:ext cx="5907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Astrid Ruggeri</a:t>
            </a:r>
          </a:p>
          <a:p>
            <a:r>
              <a:rPr lang="en-US" sz="3600" b="1" dirty="0"/>
              <a:t>John Bernards </a:t>
            </a:r>
          </a:p>
        </p:txBody>
      </p:sp>
    </p:spTree>
    <p:extLst>
      <p:ext uri="{BB962C8B-B14F-4D97-AF65-F5344CB8AC3E}">
        <p14:creationId xmlns:p14="http://schemas.microsoft.com/office/powerpoint/2010/main" val="319414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A97C4-8B3E-4909-920F-766E5CF7F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85367" cy="46011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600" b="1" spc="-60" dirty="0">
                <a:solidFill>
                  <a:srgbClr val="000000"/>
                </a:solidFill>
              </a:rPr>
              <a:t>Deal Gear ~  </a:t>
            </a:r>
            <a:br>
              <a:rPr lang="en-US" sz="4600" b="1" spc="-60" dirty="0">
                <a:solidFill>
                  <a:srgbClr val="000000"/>
                </a:solidFill>
              </a:rPr>
            </a:br>
            <a:br>
              <a:rPr lang="en-US" sz="4600" b="1" spc="-60" dirty="0">
                <a:solidFill>
                  <a:srgbClr val="000000"/>
                </a:solidFill>
              </a:rPr>
            </a:br>
            <a:r>
              <a:rPr lang="en-US" sz="4600" b="1" spc="-60" dirty="0">
                <a:solidFill>
                  <a:srgbClr val="000000"/>
                </a:solidFill>
              </a:rPr>
              <a:t>Show your Deal Spirit! </a:t>
            </a:r>
            <a:br>
              <a:rPr lang="en-US" sz="4600" b="1" spc="-60" dirty="0"/>
            </a:br>
            <a:endParaRPr lang="en-US" sz="4600" b="1" spc="-6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E9BC791-DA07-409A-AB7A-8330EACCC2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43" r="9825" b="-1"/>
          <a:stretch/>
        </p:blipFill>
        <p:spPr>
          <a:xfrm>
            <a:off x="6103914" y="10"/>
            <a:ext cx="2969562" cy="3337550"/>
          </a:xfrm>
          <a:prstGeom prst="rect">
            <a:avLst/>
          </a:prstGeom>
        </p:spPr>
      </p:pic>
      <p:pic>
        <p:nvPicPr>
          <p:cNvPr id="9" name="Picture 8" descr="A picture containing person, clothing&#10;&#10;Description automatically generated">
            <a:extLst>
              <a:ext uri="{FF2B5EF4-FFF2-40B4-BE49-F238E27FC236}">
                <a16:creationId xmlns:a16="http://schemas.microsoft.com/office/drawing/2014/main" id="{07FE2C39-624D-43E9-BE1B-D077458282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65"/>
          <a:stretch/>
        </p:blipFill>
        <p:spPr>
          <a:xfrm>
            <a:off x="9222438" y="10"/>
            <a:ext cx="2969562" cy="3336734"/>
          </a:xfrm>
          <a:prstGeom prst="rect">
            <a:avLst/>
          </a:prstGeom>
        </p:spPr>
      </p:pic>
      <p:pic>
        <p:nvPicPr>
          <p:cNvPr id="13" name="Picture 12" descr="A blue t-shirt with 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2A2224C7-D00A-4AA4-A49C-1F77D5A0ED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417" r="-1" b="32756"/>
          <a:stretch/>
        </p:blipFill>
        <p:spPr>
          <a:xfrm>
            <a:off x="6103913" y="3497612"/>
            <a:ext cx="6094784" cy="33695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749716-DAE8-4748-864C-726377091AC1}"/>
              </a:ext>
            </a:extLst>
          </p:cNvPr>
          <p:cNvSpPr txBox="1"/>
          <p:nvPr/>
        </p:nvSpPr>
        <p:spPr>
          <a:xfrm>
            <a:off x="3869267" y="864108"/>
            <a:ext cx="3585891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rgbClr val="F2C487"/>
              </a:buClr>
              <a:buFont typeface="Wingdings 2" pitchFamily="18" charset="2"/>
              <a:buChar char=""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rgbClr val="F2C487"/>
              </a:buClr>
              <a:buFont typeface="Wingdings 2" pitchFamily="18" charset="2"/>
              <a:buChar char=""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rgbClr val="F2C487"/>
              </a:buClr>
              <a:buFont typeface="Wingdings 2" pitchFamily="18" charset="2"/>
              <a:buChar char="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29596-3339-4233-ACF4-E88FED828DA2}"/>
              </a:ext>
            </a:extLst>
          </p:cNvPr>
          <p:cNvSpPr txBox="1"/>
          <p:nvPr/>
        </p:nvSpPr>
        <p:spPr>
          <a:xfrm>
            <a:off x="1600753" y="2535447"/>
            <a:ext cx="8983489" cy="2273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4596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7F231E5-F402-49E1-82B4-C762909ED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F0BA12B-74D1-4DB1-9A3F-C9BA27B81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15FCC40-AA93-4D3B-90D0-69BC824EA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8A97C4-8B3E-4909-920F-766E5CF7F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4398" y="1298448"/>
            <a:ext cx="7315200" cy="5054644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b="1" spc="-60" dirty="0">
                <a:solidFill>
                  <a:schemeClr val="tx2"/>
                </a:solidFill>
              </a:rPr>
              <a:t>Thank You! </a:t>
            </a:r>
            <a:br>
              <a:rPr lang="en-US" b="1" spc="-60" dirty="0">
                <a:solidFill>
                  <a:schemeClr val="tx2"/>
                </a:solidFill>
              </a:rPr>
            </a:br>
            <a:br>
              <a:rPr lang="en-US" b="1" spc="-60" dirty="0">
                <a:solidFill>
                  <a:schemeClr val="tx2"/>
                </a:solidFill>
              </a:rPr>
            </a:br>
            <a:r>
              <a:rPr lang="en-US" sz="4000" b="1" spc="-60" dirty="0">
                <a:solidFill>
                  <a:schemeClr val="tx2"/>
                </a:solidFill>
              </a:rPr>
              <a:t>Please contact us at:</a:t>
            </a:r>
            <a:br>
              <a:rPr lang="en-US" sz="4000" b="1" spc="-60" dirty="0">
                <a:solidFill>
                  <a:schemeClr val="tx2"/>
                </a:solidFill>
              </a:rPr>
            </a:br>
            <a:r>
              <a:rPr lang="en-US" sz="4000" b="1" spc="-60" dirty="0">
                <a:solidFill>
                  <a:schemeClr val="tx2"/>
                </a:solidFill>
                <a:hlinkClick r:id="rId2"/>
              </a:rPr>
              <a:t>adcapresident@gmail.com</a:t>
            </a:r>
            <a:br>
              <a:rPr lang="en-US" sz="4000" b="1" spc="-60" dirty="0">
                <a:solidFill>
                  <a:schemeClr val="tx2"/>
                </a:solidFill>
              </a:rPr>
            </a:br>
            <a:br>
              <a:rPr lang="en-US" sz="4000" b="1" spc="-60" dirty="0">
                <a:solidFill>
                  <a:schemeClr val="tx2"/>
                </a:solidFill>
              </a:rPr>
            </a:br>
            <a:br>
              <a:rPr lang="en-US" sz="4000" b="1" spc="-60" dirty="0">
                <a:solidFill>
                  <a:schemeClr val="tx2"/>
                </a:solidFill>
              </a:rPr>
            </a:br>
            <a:r>
              <a:rPr lang="en-US" sz="4000" b="1" spc="-60" dirty="0">
                <a:solidFill>
                  <a:schemeClr val="tx2"/>
                </a:solidFill>
                <a:hlinkClick r:id="rId3"/>
              </a:rPr>
              <a:t>www.alicedealmiddleschool.org</a:t>
            </a:r>
            <a:br>
              <a:rPr lang="en-US" sz="4000" b="1" spc="-60" dirty="0">
                <a:solidFill>
                  <a:schemeClr val="tx2"/>
                </a:solidFill>
              </a:rPr>
            </a:br>
            <a:br>
              <a:rPr lang="en-US" sz="4000" b="1" spc="-60" dirty="0">
                <a:solidFill>
                  <a:schemeClr val="tx2"/>
                </a:solidFill>
              </a:rPr>
            </a:br>
            <a:endParaRPr lang="en-US" sz="4000" b="1" spc="-60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29596-3339-4233-ACF4-E88FED828DA2}"/>
              </a:ext>
            </a:extLst>
          </p:cNvPr>
          <p:cNvSpPr txBox="1"/>
          <p:nvPr/>
        </p:nvSpPr>
        <p:spPr>
          <a:xfrm>
            <a:off x="1600753" y="2535447"/>
            <a:ext cx="8983489" cy="2273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0E8E7-3FB0-4720-8C42-700DF0F8ED69}"/>
              </a:ext>
            </a:extLst>
          </p:cNvPr>
          <p:cNvSpPr txBox="1"/>
          <p:nvPr/>
        </p:nvSpPr>
        <p:spPr>
          <a:xfrm>
            <a:off x="1600753" y="2535446"/>
            <a:ext cx="8983489" cy="3554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0287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9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65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8A97C4-8B3E-4909-920F-766E5CF7F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667" y="413468"/>
            <a:ext cx="3898053" cy="970059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0E8E7-3FB0-4720-8C42-700DF0F8ED69}"/>
              </a:ext>
            </a:extLst>
          </p:cNvPr>
          <p:cNvSpPr txBox="1"/>
          <p:nvPr/>
        </p:nvSpPr>
        <p:spPr>
          <a:xfrm>
            <a:off x="1383528" y="1796995"/>
            <a:ext cx="1020947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/>
              <a:t>Welcome</a:t>
            </a:r>
          </a:p>
          <a:p>
            <a:endParaRPr lang="en-US" sz="28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/>
              <a:t>Approval of Minutes from General Meeting – June 9, 2021</a:t>
            </a:r>
          </a:p>
          <a:p>
            <a:r>
              <a:rPr lang="en-US" sz="2800" b="1" dirty="0"/>
              <a:t>               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/>
              <a:t>Introduction to ADCA Board for SY2021-2022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/>
              <a:t>Principal Update</a:t>
            </a:r>
          </a:p>
          <a:p>
            <a:endParaRPr lang="en-US" sz="28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/>
              <a:t>IB Coordinator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350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8A97C4-8B3E-4909-920F-766E5CF7F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667" y="413468"/>
            <a:ext cx="3898053" cy="970059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0E8E7-3FB0-4720-8C42-700DF0F8ED69}"/>
              </a:ext>
            </a:extLst>
          </p:cNvPr>
          <p:cNvSpPr txBox="1"/>
          <p:nvPr/>
        </p:nvSpPr>
        <p:spPr>
          <a:xfrm>
            <a:off x="1383528" y="1796995"/>
            <a:ext cx="1020947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/>
              <a:t>LSAT Update – LSAT Representative</a:t>
            </a:r>
          </a:p>
          <a:p>
            <a:endParaRPr lang="en-US" sz="28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/>
              <a:t>What’s New with the ADCA and other updates  </a:t>
            </a:r>
          </a:p>
          <a:p>
            <a:r>
              <a:rPr lang="en-US" sz="2800" b="1" dirty="0"/>
              <a:t>                      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/>
              <a:t>Treasurer’s Update </a:t>
            </a:r>
          </a:p>
          <a:p>
            <a:r>
              <a:rPr lang="en-US" sz="2800" b="1" dirty="0"/>
              <a:t>                 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/>
              <a:t>Guest Speaker – Paige Trevor, Certified Parent Educator </a:t>
            </a:r>
          </a:p>
        </p:txBody>
      </p:sp>
    </p:spTree>
    <p:extLst>
      <p:ext uri="{BB962C8B-B14F-4D97-AF65-F5344CB8AC3E}">
        <p14:creationId xmlns:p14="http://schemas.microsoft.com/office/powerpoint/2010/main" val="139167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8A97C4-8B3E-4909-920F-766E5CF7F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754" y="924674"/>
            <a:ext cx="8983489" cy="116367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5300" b="1" dirty="0">
                <a:solidFill>
                  <a:schemeClr val="tx1"/>
                </a:solidFill>
              </a:rPr>
              <a:t>Welcome by ADCA Co-Presidents</a:t>
            </a:r>
            <a:br>
              <a:rPr lang="en-US" sz="4400" b="1" dirty="0"/>
            </a:br>
            <a:endParaRPr lang="en-US" sz="4400" b="1" spc="-6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0E8E7-3FB0-4720-8C42-700DF0F8ED69}"/>
              </a:ext>
            </a:extLst>
          </p:cNvPr>
          <p:cNvSpPr txBox="1"/>
          <p:nvPr/>
        </p:nvSpPr>
        <p:spPr>
          <a:xfrm>
            <a:off x="1600753" y="2535446"/>
            <a:ext cx="8983489" cy="3554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0287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900" b="1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29596-3339-4233-ACF4-E88FED828DA2}"/>
              </a:ext>
            </a:extLst>
          </p:cNvPr>
          <p:cNvSpPr txBox="1"/>
          <p:nvPr/>
        </p:nvSpPr>
        <p:spPr>
          <a:xfrm>
            <a:off x="1789043" y="3164619"/>
            <a:ext cx="598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Keri Sikich </a:t>
            </a:r>
          </a:p>
          <a:p>
            <a:r>
              <a:rPr lang="en-US" sz="3600" b="1" dirty="0"/>
              <a:t>Shannon Behm</a:t>
            </a:r>
          </a:p>
        </p:txBody>
      </p:sp>
    </p:spTree>
    <p:extLst>
      <p:ext uri="{BB962C8B-B14F-4D97-AF65-F5344CB8AC3E}">
        <p14:creationId xmlns:p14="http://schemas.microsoft.com/office/powerpoint/2010/main" val="425217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8A97C4-8B3E-4909-920F-766E5CF7F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754" y="904126"/>
            <a:ext cx="8983489" cy="13459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Action Item  </a:t>
            </a:r>
            <a:endParaRPr lang="en-US" sz="4800" b="1" spc="-6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0E8E7-3FB0-4720-8C42-700DF0F8ED69}"/>
              </a:ext>
            </a:extLst>
          </p:cNvPr>
          <p:cNvSpPr txBox="1"/>
          <p:nvPr/>
        </p:nvSpPr>
        <p:spPr>
          <a:xfrm>
            <a:off x="1600753" y="2535446"/>
            <a:ext cx="8983489" cy="3554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0287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900" b="1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29596-3339-4233-ACF4-E88FED828DA2}"/>
              </a:ext>
            </a:extLst>
          </p:cNvPr>
          <p:cNvSpPr txBox="1"/>
          <p:nvPr/>
        </p:nvSpPr>
        <p:spPr>
          <a:xfrm>
            <a:off x="1789043" y="3164619"/>
            <a:ext cx="97050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Request for approval of minutes from General Meeting  - June 9, 2021</a:t>
            </a:r>
          </a:p>
          <a:p>
            <a:endParaRPr lang="en-US" sz="3600" b="1" dirty="0"/>
          </a:p>
          <a:p>
            <a:r>
              <a:rPr lang="en-US" sz="3600" b="1" dirty="0"/>
              <a:t>Dara Goldberg – Recording Secretary</a:t>
            </a:r>
          </a:p>
        </p:txBody>
      </p:sp>
    </p:spTree>
    <p:extLst>
      <p:ext uri="{BB962C8B-B14F-4D97-AF65-F5344CB8AC3E}">
        <p14:creationId xmlns:p14="http://schemas.microsoft.com/office/powerpoint/2010/main" val="21208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8A97C4-8B3E-4909-920F-766E5CF7F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754" y="1558456"/>
            <a:ext cx="8983489" cy="52989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300" b="1" dirty="0">
                <a:solidFill>
                  <a:schemeClr val="tx1"/>
                </a:solidFill>
              </a:rPr>
              <a:t>Introduction to ADCA Board</a:t>
            </a:r>
            <a:br>
              <a:rPr lang="en-US" sz="4400" b="1" dirty="0"/>
            </a:br>
            <a:endParaRPr lang="en-US" sz="4400" b="1" spc="-6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0E8E7-3FB0-4720-8C42-700DF0F8ED69}"/>
              </a:ext>
            </a:extLst>
          </p:cNvPr>
          <p:cNvSpPr txBox="1"/>
          <p:nvPr/>
        </p:nvSpPr>
        <p:spPr>
          <a:xfrm>
            <a:off x="1600753" y="2535446"/>
            <a:ext cx="8983489" cy="3554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0287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900" b="1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29596-3339-4233-ACF4-E88FED828DA2}"/>
              </a:ext>
            </a:extLst>
          </p:cNvPr>
          <p:cNvSpPr txBox="1"/>
          <p:nvPr/>
        </p:nvSpPr>
        <p:spPr>
          <a:xfrm>
            <a:off x="1586488" y="3169037"/>
            <a:ext cx="95198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Quick intro from each ADCA Board Member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/>
              <a:t>Name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/>
              <a:t>Child’s Name &amp; Team</a:t>
            </a:r>
          </a:p>
        </p:txBody>
      </p:sp>
    </p:spTree>
    <p:extLst>
      <p:ext uri="{BB962C8B-B14F-4D97-AF65-F5344CB8AC3E}">
        <p14:creationId xmlns:p14="http://schemas.microsoft.com/office/powerpoint/2010/main" val="75857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8A97C4-8B3E-4909-920F-766E5CF7F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754" y="1087374"/>
            <a:ext cx="8983489" cy="11946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b="1" spc="-60" dirty="0">
                <a:solidFill>
                  <a:schemeClr val="tx1"/>
                </a:solidFill>
              </a:rPr>
              <a:t>LSAT Update </a:t>
            </a:r>
            <a:br>
              <a:rPr lang="en-US" sz="3300" b="1" spc="-60" dirty="0"/>
            </a:br>
            <a:endParaRPr lang="en-US" sz="3300" b="1" spc="-6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29596-3339-4233-ACF4-E88FED828DA2}"/>
              </a:ext>
            </a:extLst>
          </p:cNvPr>
          <p:cNvSpPr txBox="1"/>
          <p:nvPr/>
        </p:nvSpPr>
        <p:spPr>
          <a:xfrm>
            <a:off x="1600753" y="2535447"/>
            <a:ext cx="8983489" cy="2273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0E8E7-3FB0-4720-8C42-700DF0F8ED69}"/>
              </a:ext>
            </a:extLst>
          </p:cNvPr>
          <p:cNvSpPr txBox="1"/>
          <p:nvPr/>
        </p:nvSpPr>
        <p:spPr>
          <a:xfrm>
            <a:off x="1600753" y="2535446"/>
            <a:ext cx="8983489" cy="3554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0287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900" b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E3D2A7-B692-42B4-842E-7DD0D8CEAB3E}"/>
              </a:ext>
            </a:extLst>
          </p:cNvPr>
          <p:cNvSpPr txBox="1"/>
          <p:nvPr/>
        </p:nvSpPr>
        <p:spPr>
          <a:xfrm>
            <a:off x="1592841" y="2835862"/>
            <a:ext cx="89832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LSAT Parent Representatives</a:t>
            </a:r>
          </a:p>
          <a:p>
            <a:r>
              <a:rPr lang="en-US" sz="2400" b="1" dirty="0"/>
              <a:t>Gwendolyn Washington - Chair</a:t>
            </a:r>
          </a:p>
          <a:p>
            <a:endParaRPr lang="en-US" sz="2400" b="1" dirty="0"/>
          </a:p>
          <a:p>
            <a:r>
              <a:rPr lang="en-US" sz="2400" b="1" dirty="0"/>
              <a:t>Richard Pohlman</a:t>
            </a:r>
          </a:p>
          <a:p>
            <a:endParaRPr lang="en-US" sz="2400" b="1" dirty="0"/>
          </a:p>
          <a:p>
            <a:r>
              <a:rPr lang="en-US" sz="2400" b="1" dirty="0"/>
              <a:t>Elizabeth Stuart</a:t>
            </a:r>
          </a:p>
          <a:p>
            <a:endParaRPr lang="en-US" sz="2400" b="1" dirty="0"/>
          </a:p>
          <a:p>
            <a:r>
              <a:rPr lang="en-US" sz="2400" b="1" dirty="0"/>
              <a:t>Shelley </a:t>
            </a:r>
            <a:r>
              <a:rPr lang="en-US" sz="2400" b="1" dirty="0" err="1"/>
              <a:t>Vanneman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5120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8A97C4-8B3E-4909-920F-766E5CF7F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754" y="1087374"/>
            <a:ext cx="8983489" cy="100097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b="1" spc="-60">
                <a:solidFill>
                  <a:schemeClr val="tx1"/>
                </a:solidFill>
              </a:rPr>
              <a:t>Principal Update – Diedre Neal</a:t>
            </a:r>
            <a:br>
              <a:rPr lang="en-US" sz="3300" b="1" spc="-60"/>
            </a:br>
            <a:endParaRPr lang="en-US" sz="3300" b="1" spc="-6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29596-3339-4233-ACF4-E88FED828DA2}"/>
              </a:ext>
            </a:extLst>
          </p:cNvPr>
          <p:cNvSpPr txBox="1"/>
          <p:nvPr/>
        </p:nvSpPr>
        <p:spPr>
          <a:xfrm>
            <a:off x="1600753" y="2535446"/>
            <a:ext cx="8983489" cy="3554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0E8E7-3FB0-4720-8C42-700DF0F8ED69}"/>
              </a:ext>
            </a:extLst>
          </p:cNvPr>
          <p:cNvSpPr txBox="1"/>
          <p:nvPr/>
        </p:nvSpPr>
        <p:spPr>
          <a:xfrm>
            <a:off x="1600753" y="2535446"/>
            <a:ext cx="8983489" cy="3554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0287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900" b="1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104CEC-997C-4901-81A9-8B460F06C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478" y="2744850"/>
            <a:ext cx="4025131" cy="312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2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8A97C4-8B3E-4909-920F-766E5CF7F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754" y="1087374"/>
            <a:ext cx="8983489" cy="11946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b="1" spc="-60" dirty="0">
                <a:solidFill>
                  <a:schemeClr val="tx1"/>
                </a:solidFill>
              </a:rPr>
              <a:t>International Baccalaureate ~ </a:t>
            </a:r>
            <a:br>
              <a:rPr lang="en-US" sz="4800" b="1" spc="-60" dirty="0">
                <a:solidFill>
                  <a:schemeClr val="tx1"/>
                </a:solidFill>
              </a:rPr>
            </a:br>
            <a:r>
              <a:rPr lang="en-US" sz="4800" b="1" spc="-60" dirty="0">
                <a:solidFill>
                  <a:schemeClr val="tx1"/>
                </a:solidFill>
              </a:rPr>
              <a:t>IB Program at Deal</a:t>
            </a:r>
            <a:br>
              <a:rPr lang="en-US" sz="3300" b="1" spc="-60" dirty="0"/>
            </a:br>
            <a:endParaRPr lang="en-US" sz="3300" b="1" spc="-6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29596-3339-4233-ACF4-E88FED828DA2}"/>
              </a:ext>
            </a:extLst>
          </p:cNvPr>
          <p:cNvSpPr txBox="1"/>
          <p:nvPr/>
        </p:nvSpPr>
        <p:spPr>
          <a:xfrm>
            <a:off x="1600753" y="2535447"/>
            <a:ext cx="8983489" cy="1805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3600" b="1" dirty="0"/>
              <a:t>Caitlin Daniels – IB Program Coordinator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0E8E7-3FB0-4720-8C42-700DF0F8ED69}"/>
              </a:ext>
            </a:extLst>
          </p:cNvPr>
          <p:cNvSpPr txBox="1"/>
          <p:nvPr/>
        </p:nvSpPr>
        <p:spPr>
          <a:xfrm>
            <a:off x="1600753" y="2535446"/>
            <a:ext cx="8983489" cy="3554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0287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900" b="1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42E7BC-5141-49EC-B14A-D256E8516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837" y="4014612"/>
            <a:ext cx="2059797" cy="17560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2766E1-89FA-4FA8-9E12-DCE6843BB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802" y="4014611"/>
            <a:ext cx="5541983" cy="175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8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634</TotalTime>
  <Words>303</Words>
  <Application>Microsoft Office PowerPoint</Application>
  <PresentationFormat>Widescreen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Corbel</vt:lpstr>
      <vt:lpstr>Wingdings</vt:lpstr>
      <vt:lpstr>Wingdings 2</vt:lpstr>
      <vt:lpstr>Frame</vt:lpstr>
      <vt:lpstr>Alice Deal  Community Association</vt:lpstr>
      <vt:lpstr>AGENDA</vt:lpstr>
      <vt:lpstr>AGENDA</vt:lpstr>
      <vt:lpstr> Welcome by ADCA Co-Presidents </vt:lpstr>
      <vt:lpstr>Action Item  </vt:lpstr>
      <vt:lpstr>Introduction to ADCA Board </vt:lpstr>
      <vt:lpstr>LSAT Update  </vt:lpstr>
      <vt:lpstr>Principal Update – Diedre Neal </vt:lpstr>
      <vt:lpstr>International Baccalaureate ~  IB Program at Deal </vt:lpstr>
      <vt:lpstr>What’s New with the ADCA &amp; Other Updates </vt:lpstr>
      <vt:lpstr>Donation Drive!  Still time to donate  -  thru October 31st </vt:lpstr>
      <vt:lpstr>What’s New with the ADCA &amp; Other Updates </vt:lpstr>
      <vt:lpstr>Treasurer’s Update  </vt:lpstr>
      <vt:lpstr>Deal Gear ~    Show your Deal Spirit!  </vt:lpstr>
      <vt:lpstr>Thank You!   Please contact us at: adcapresident@gmail.com   www.alicedealmiddleschool.org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Alice Deal  Community Association</dc:title>
  <dc:creator>Shannon Behm</dc:creator>
  <cp:lastModifiedBy>Shannon Behm</cp:lastModifiedBy>
  <cp:revision>23</cp:revision>
  <dcterms:created xsi:type="dcterms:W3CDTF">2021-09-28T14:34:44Z</dcterms:created>
  <dcterms:modified xsi:type="dcterms:W3CDTF">2021-09-30T17:09:00Z</dcterms:modified>
</cp:coreProperties>
</file>